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embeddedFontLst>
    <p:embeddedFont>
      <p:font typeface="Inter"/>
      <p:regular r:id="rId30"/>
      <p:bold r:id="rId31"/>
      <p:italic r:id="rId32"/>
      <p:boldItalic r:id="rId33"/>
    </p:embeddedFont>
    <p:embeddedFont>
      <p:font typeface="Inter Black"/>
      <p:bold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0" roundtripDataSignature="AMtx7mielLOSzjJ/7QuZ/Tz+f/z4slJm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5.xml"/><Relationship Id="rId33" Type="http://schemas.openxmlformats.org/officeDocument/2006/relationships/font" Target="fonts/Inter-boldItalic.fntdata"/><Relationship Id="rId10" Type="http://schemas.openxmlformats.org/officeDocument/2006/relationships/slide" Target="slides/slide4.xml"/><Relationship Id="rId32" Type="http://schemas.openxmlformats.org/officeDocument/2006/relationships/font" Target="fonts/Inter-italic.fntdata"/><Relationship Id="rId13" Type="http://schemas.openxmlformats.org/officeDocument/2006/relationships/slide" Target="slides/slide7.xml"/><Relationship Id="rId35" Type="http://schemas.openxmlformats.org/officeDocument/2006/relationships/font" Target="fonts/InterBlack-boldItalic.fntdata"/><Relationship Id="rId12" Type="http://schemas.openxmlformats.org/officeDocument/2006/relationships/slide" Target="slides/slide6.xml"/><Relationship Id="rId34" Type="http://schemas.openxmlformats.org/officeDocument/2006/relationships/font" Target="fonts/InterBlack-bold.fntdata"/><Relationship Id="rId15" Type="http://schemas.openxmlformats.org/officeDocument/2006/relationships/slide" Target="slides/slide9.xml"/><Relationship Id="rId37" Type="http://schemas.openxmlformats.org/officeDocument/2006/relationships/font" Target="fonts/OpenSans-bold.fntdata"/><Relationship Id="rId14" Type="http://schemas.openxmlformats.org/officeDocument/2006/relationships/slide" Target="slides/slide8.xml"/><Relationship Id="rId36" Type="http://schemas.openxmlformats.org/officeDocument/2006/relationships/font" Target="fonts/OpenSans-regular.fntdata"/><Relationship Id="rId17" Type="http://schemas.openxmlformats.org/officeDocument/2006/relationships/slide" Target="slides/slide11.xml"/><Relationship Id="rId39" Type="http://schemas.openxmlformats.org/officeDocument/2006/relationships/font" Target="fonts/OpenSans-boldItalic.fntdata"/><Relationship Id="rId16" Type="http://schemas.openxmlformats.org/officeDocument/2006/relationships/slide" Target="slides/slide10.xml"/><Relationship Id="rId38" Type="http://schemas.openxmlformats.org/officeDocument/2006/relationships/font" Target="fonts/OpenSans-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8f7eb50b35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07" name="Google Shape;107;g18f7eb50b35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First let’s talk about why you should choose a combination FSA: it’s a benefit that allows you to choose how much of your paycheck you’d like to set aside, before taxes are taken out, for qualified dental, vision and preventative care expenses.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Once you reach the IRS statutory deductible for the year, your combination FSA can also be used for any eligible healthcare and prescription costs.</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Enjoy funds from day one, buy those eyeglasses or finally get those braces. All of your FSA funds are available to spend right away. Use your benefits debit card at the point of purchase.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100">
                <a:solidFill>
                  <a:schemeClr val="dk1"/>
                </a:solidFill>
                <a:latin typeface="Calibri"/>
                <a:ea typeface="Calibri"/>
                <a:cs typeface="Calibri"/>
                <a:sym typeface="Calibri"/>
              </a:rPr>
            </a:br>
            <a:r>
              <a:rPr lang="en-US" sz="1100">
                <a:solidFill>
                  <a:schemeClr val="dk1"/>
                </a:solidFill>
                <a:latin typeface="Calibri"/>
                <a:ea typeface="Calibri"/>
                <a:cs typeface="Calibri"/>
                <a:sym typeface="Calibri"/>
              </a:rPr>
              <a:t>Think of it like a discount on qualified expenses at stores such as Amazon, Target, CVS, Walmart, Walgreens and more. Dollars you contribute are taken out of your paycheck before tax which means a $100 purchase could actually cost you over $130 without a Combination FSA.*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Don’t know how much to elect? Think about the money you spent on healthcare expenses last year. Plan ahead and set those funds aside in a Limited FSA and save!</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1" i="0" lang="en-US" sz="1100" u="none" cap="none" strike="noStrike">
                <a:solidFill>
                  <a:srgbClr val="000000"/>
                </a:solidFill>
                <a:latin typeface="Calibri"/>
                <a:ea typeface="Calibri"/>
                <a:cs typeface="Calibri"/>
                <a:sym typeface="Calibri"/>
              </a:rPr>
              <a:t>What does the Combination FSA cover before you meet your deductible?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Procedures and products deemed necessary by the IRS include but are not limited to:</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Prescription sunglasses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Contact lenses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Orthodontia</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Root canals/fillings</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1" i="0" lang="en-US" sz="1100" u="none" cap="none" strike="noStrike">
                <a:solidFill>
                  <a:srgbClr val="000000"/>
                </a:solidFill>
                <a:latin typeface="Calibri"/>
                <a:ea typeface="Calibri"/>
                <a:cs typeface="Calibri"/>
                <a:sym typeface="Calibri"/>
              </a:rPr>
              <a:t>What does it cover after you meet your deductible?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All of the above, plus IRS-approved </a:t>
            </a:r>
            <a:r>
              <a:rPr lang="en-US" sz="1100">
                <a:latin typeface="Calibri"/>
                <a:ea typeface="Calibri"/>
                <a:cs typeface="Calibri"/>
                <a:sym typeface="Calibri"/>
              </a:rPr>
              <a:t>health care</a:t>
            </a:r>
            <a:r>
              <a:rPr b="0" i="0" lang="en-US" sz="1100" u="none" cap="none" strike="noStrike">
                <a:solidFill>
                  <a:srgbClr val="000000"/>
                </a:solidFill>
                <a:latin typeface="Calibri"/>
                <a:ea typeface="Calibri"/>
                <a:cs typeface="Calibri"/>
                <a:sym typeface="Calibri"/>
              </a:rPr>
              <a:t> expenses, which include:</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Emergency room visits and ambulance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First Aid kits and supplies</a:t>
            </a:r>
            <a:endParaRPr/>
          </a:p>
          <a:p>
            <a:pPr indent="-171450" lvl="0" marL="171450" marR="0" rtl="0" algn="l">
              <a:lnSpc>
                <a:spcPct val="100000"/>
              </a:lnSpc>
              <a:spcBef>
                <a:spcPts val="0"/>
              </a:spcBef>
              <a:spcAft>
                <a:spcPts val="0"/>
              </a:spcAft>
              <a:buClr>
                <a:srgbClr val="000000"/>
              </a:buClr>
              <a:buSzPts val="1200"/>
              <a:buFont typeface="Arial"/>
              <a:buChar char="•"/>
            </a:pPr>
            <a:r>
              <a:rPr lang="en-US" sz="1100">
                <a:latin typeface="Calibri"/>
                <a:ea typeface="Calibri"/>
                <a:cs typeface="Calibri"/>
                <a:sym typeface="Calibri"/>
              </a:rPr>
              <a:t>Chiropractic</a:t>
            </a:r>
            <a:r>
              <a:rPr b="0" i="0" lang="en-US" sz="1100" u="none" cap="none" strike="noStrike">
                <a:solidFill>
                  <a:srgbClr val="000000"/>
                </a:solidFill>
                <a:latin typeface="Calibri"/>
                <a:ea typeface="Calibri"/>
                <a:cs typeface="Calibri"/>
                <a:sym typeface="Calibri"/>
              </a:rPr>
              <a:t> treatments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Copays</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0" i="0" lang="en-US" sz="1100" u="none" cap="none" strike="noStrike">
                <a:solidFill>
                  <a:srgbClr val="000000"/>
                </a:solidFill>
                <a:latin typeface="Calibri"/>
                <a:ea typeface="Calibri"/>
                <a:cs typeface="Calibri"/>
                <a:sym typeface="Calibri"/>
              </a:rPr>
              <a:t>As you can tell there are a lot of options to consider. By maximizing your benefits and enrolling in other health care benefits you can maximize your tax free contributions </a:t>
            </a:r>
            <a:r>
              <a:rPr b="0" i="1" lang="en-US" sz="1100" u="none" cap="none" strike="noStrike">
                <a:solidFill>
                  <a:srgbClr val="000000"/>
                </a:solidFill>
                <a:latin typeface="Calibri"/>
                <a:ea typeface="Calibri"/>
                <a:cs typeface="Calibri"/>
                <a:sym typeface="Calibri"/>
              </a:rPr>
              <a:t>and grow your HSA balance for retirement!  </a:t>
            </a:r>
            <a:r>
              <a:rPr b="0" i="0" lang="en-US" sz="1100" u="none" cap="none" strike="noStrike">
                <a:solidFill>
                  <a:srgbClr val="000000"/>
                </a:solidFill>
                <a:latin typeface="Calibri"/>
                <a:ea typeface="Calibri"/>
                <a:cs typeface="Calibri"/>
                <a:sym typeface="Calibri"/>
              </a:rPr>
              <a:t>(Remove if HSA not offered)</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8f7eb50b35_0_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solidFill>
                  <a:schemeClr val="dk1"/>
                </a:solidFill>
              </a:rPr>
              <a:t>Let’s talk about limited medical flexible spending accounts.</a:t>
            </a:r>
            <a:endParaRPr>
              <a:solidFill>
                <a:schemeClr val="dk1"/>
              </a:solidFill>
            </a:endParaRPr>
          </a:p>
        </p:txBody>
      </p:sp>
      <p:sp>
        <p:nvSpPr>
          <p:cNvPr id="311" name="Google Shape;311;g18f7eb50b35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8f7eb50b35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18f7eb50b35_0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limited FSA is a benefit that allows you to choose how much of your paycheck you would like to set aside, before taxes are taken out, for qualified dental, vision and preventative care expenses. </a:t>
            </a:r>
            <a:r>
              <a:rPr i="1" lang="en-US" sz="1200">
                <a:solidFill>
                  <a:schemeClr val="dk1"/>
                </a:solidFill>
                <a:latin typeface="Calibri"/>
                <a:ea typeface="Calibri"/>
                <a:cs typeface="Calibri"/>
                <a:sym typeface="Calibri"/>
              </a:rPr>
              <a:t>It pairs well with a Health Savings Account (HSA)</a:t>
            </a:r>
            <a:r>
              <a:rPr lang="en-US" sz="1200">
                <a:solidFill>
                  <a:schemeClr val="dk1"/>
                </a:solidFill>
                <a:latin typeface="Calibri"/>
                <a:ea typeface="Calibri"/>
                <a:cs typeface="Calibri"/>
                <a:sym typeface="Calibri"/>
              </a:rPr>
              <a:t>. </a:t>
            </a:r>
            <a:r>
              <a:rPr lang="en-US" sz="1200">
                <a:solidFill>
                  <a:srgbClr val="CF202F"/>
                </a:solidFill>
                <a:latin typeface="Calibri"/>
                <a:ea typeface="Calibri"/>
                <a:cs typeface="Calibri"/>
                <a:sym typeface="Calibri"/>
              </a:rPr>
              <a:t>(Remove if you don’t offer an HSA)</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plan offers instant access to funds for expenses you incur throughout the year. And saves you money by reducing your taxable income.</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Enjoy funds on day one, you can buy those eyeglasses or finally get those braces. All of your FSA funds are available to spend right away. Use your benefits debit card at the point of purchase.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Think of it like a discount on  qualified expenses at stores such as Amazon, Target, CVS, Walmart, Walgreens and more. Dollars you contribute are taken out of your paycheck before tax which means a $100 purchase could actually cost you over $130 without a Limited FSA.*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Don’t know how much to elect? Think about the money you spent on healthcare expenses last year. Plan ahead and set those funds aside in a Limited FSA and save!</a:t>
            </a:r>
            <a:endParaRPr>
              <a:solidFill>
                <a:schemeClr val="dk1"/>
              </a:solidFill>
            </a:endParaRPr>
          </a:p>
          <a:p>
            <a:pPr indent="0" lvl="0" marL="0" marR="0" rtl="0" algn="l">
              <a:lnSpc>
                <a:spcPct val="100000"/>
              </a:lnSpc>
              <a:spcBef>
                <a:spcPts val="0"/>
              </a:spcBef>
              <a:spcAft>
                <a:spcPts val="0"/>
              </a:spcAft>
              <a:buClr>
                <a:srgbClr val="000000"/>
              </a:buClr>
              <a:buSzPts val="1200"/>
              <a:buFont typeface="Calibri"/>
              <a:buNone/>
            </a:pPr>
            <a:r>
              <a:t/>
            </a:r>
            <a:endParaRPr b="1"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1" i="0" lang="en-US" sz="1100" u="none" cap="none" strike="noStrike">
                <a:solidFill>
                  <a:srgbClr val="000000"/>
                </a:solidFill>
                <a:latin typeface="Calibri"/>
                <a:ea typeface="Calibri"/>
                <a:cs typeface="Calibri"/>
                <a:sym typeface="Calibri"/>
              </a:rPr>
              <a:t>What does it cover?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There are thousands of eligible items, including:</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Dental and orthodontia office visits and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Dental implants, dentures and bridges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Optometrist and ophthalmologist visits and expenses</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Eye glasses, contacts, prescription sunglasses, solutions and drops </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Laser eye surgery</a:t>
            </a:r>
            <a:endParaRPr/>
          </a:p>
          <a:p>
            <a:pPr indent="0" lvl="0" marL="0" marR="0" rtl="0" algn="l">
              <a:lnSpc>
                <a:spcPct val="100000"/>
              </a:lnSpc>
              <a:spcBef>
                <a:spcPts val="0"/>
              </a:spcBef>
              <a:spcAft>
                <a:spcPts val="0"/>
              </a:spcAft>
              <a:buClr>
                <a:srgbClr val="000000"/>
              </a:buClr>
              <a:buSzPts val="1200"/>
              <a:buFont typeface="Calibri"/>
              <a:buNone/>
            </a:pPr>
            <a:br>
              <a:rPr b="0" i="0" lang="en-US" sz="1100" u="none" cap="none" strike="noStrike">
                <a:solidFill>
                  <a:srgbClr val="000000"/>
                </a:solidFill>
                <a:latin typeface="Calibri"/>
                <a:ea typeface="Calibri"/>
                <a:cs typeface="Calibri"/>
                <a:sym typeface="Calibri"/>
              </a:rPr>
            </a:br>
            <a:r>
              <a:rPr b="0" i="0" lang="en-US" sz="1100" u="none" cap="none" strike="noStrike">
                <a:solidFill>
                  <a:srgbClr val="000000"/>
                </a:solidFill>
                <a:latin typeface="Calibri"/>
                <a:ea typeface="Calibri"/>
                <a:cs typeface="Calibri"/>
                <a:sym typeface="Calibri"/>
              </a:rPr>
              <a:t>If you</a:t>
            </a:r>
            <a:r>
              <a:rPr lang="en-US" sz="1100">
                <a:latin typeface="Calibri"/>
                <a:ea typeface="Calibri"/>
                <a:cs typeface="Calibri"/>
                <a:sym typeface="Calibri"/>
              </a:rPr>
              <a:t> ar</a:t>
            </a:r>
            <a:r>
              <a:rPr b="0" i="0" lang="en-US" sz="1100" u="none" cap="none" strike="noStrike">
                <a:solidFill>
                  <a:srgbClr val="000000"/>
                </a:solidFill>
                <a:latin typeface="Calibri"/>
                <a:ea typeface="Calibri"/>
                <a:cs typeface="Calibri"/>
                <a:sym typeface="Calibri"/>
              </a:rPr>
              <a:t>e wondering if you can enroll, anyone is eligible to enroll as long as you are</a:t>
            </a:r>
            <a:r>
              <a:rPr lang="en-US" sz="1100">
                <a:latin typeface="Calibri"/>
                <a:ea typeface="Calibri"/>
                <a:cs typeface="Calibri"/>
                <a:sym typeface="Calibri"/>
              </a:rPr>
              <a:t> no</a:t>
            </a:r>
            <a:r>
              <a:rPr b="0" i="0" lang="en-US" sz="1100" u="none" cap="none" strike="noStrike">
                <a:solidFill>
                  <a:srgbClr val="000000"/>
                </a:solidFill>
                <a:latin typeface="Calibri"/>
                <a:ea typeface="Calibri"/>
                <a:cs typeface="Calibri"/>
                <a:sym typeface="Calibri"/>
              </a:rPr>
              <a:t>t already enrolled in a Full Medical FSA. </a:t>
            </a:r>
            <a:r>
              <a:rPr b="0" i="1" lang="en-US" sz="1100" u="none" cap="none" strike="noStrike">
                <a:solidFill>
                  <a:srgbClr val="000000"/>
                </a:solidFill>
                <a:latin typeface="Calibri"/>
                <a:ea typeface="Calibri"/>
                <a:cs typeface="Calibri"/>
                <a:sym typeface="Calibri"/>
              </a:rPr>
              <a:t>The Limited FSA pairs nicely with a Health Savings Account (HSA). Pairing these plans allows you to spend your Limited FSA dollars on eligible expenses while saving or investing your HSA dollars. </a:t>
            </a:r>
            <a:r>
              <a:rPr b="0" i="0" lang="en-US" sz="1100" u="none" cap="none" strike="noStrike">
                <a:solidFill>
                  <a:srgbClr val="000000"/>
                </a:solidFill>
                <a:latin typeface="Calibri"/>
                <a:ea typeface="Calibri"/>
                <a:cs typeface="Calibri"/>
                <a:sym typeface="Calibri"/>
              </a:rPr>
              <a:t>(Remove if you don’t offer HSA)</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that we have learned about the Medical, Combination and Limited Flexible Spending Accounts, let’s talk about how you can utilize these plans and the multiple resources you have.</a:t>
            </a:r>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
        <p:nvSpPr>
          <p:cNvPr id="362" name="Google Shape;36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Once you elect a Healthcare FSA you cannot change your election unless you have a qualifying event.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 qualifying event includes: change in marital status, number of dependents, or a job status change.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have 30 days from the date of your qualifying event to notify </a:t>
            </a:r>
            <a:r>
              <a:rPr b="1" i="1" lang="en-US" sz="1200" u="none" cap="none" strike="noStrike">
                <a:solidFill>
                  <a:srgbClr val="000000"/>
                </a:solidFill>
                <a:latin typeface="Calibri"/>
                <a:ea typeface="Calibri"/>
                <a:cs typeface="Calibri"/>
                <a:sym typeface="Calibri"/>
              </a:rPr>
              <a:t>your employer </a:t>
            </a:r>
            <a:r>
              <a:rPr b="0" i="0" lang="en-US" sz="1200" u="none" cap="none" strike="noStrike">
                <a:solidFill>
                  <a:srgbClr val="000000"/>
                </a:solidFill>
                <a:latin typeface="Calibri"/>
                <a:ea typeface="Calibri"/>
                <a:cs typeface="Calibri"/>
                <a:sym typeface="Calibri"/>
              </a:rPr>
              <a:t>to make any election changes.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8f7eb50b35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18f7eb50b35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If you already have our debit card, they are good for </a:t>
            </a:r>
            <a:r>
              <a:rPr lang="en-US" sz="1200">
                <a:latin typeface="Calibri"/>
                <a:ea typeface="Calibri"/>
                <a:cs typeface="Calibri"/>
                <a:sym typeface="Calibri"/>
              </a:rPr>
              <a:t>three</a:t>
            </a:r>
            <a:r>
              <a:rPr b="0" i="0" lang="en-US" sz="1200" u="none" cap="none" strike="noStrike">
                <a:solidFill>
                  <a:srgbClr val="000000"/>
                </a:solidFill>
                <a:latin typeface="Calibri"/>
                <a:ea typeface="Calibri"/>
                <a:cs typeface="Calibri"/>
                <a:sym typeface="Calibri"/>
              </a:rPr>
              <a:t> years, so if you received one within the last </a:t>
            </a:r>
            <a:r>
              <a:rPr lang="en-US" sz="1200">
                <a:latin typeface="Calibri"/>
                <a:ea typeface="Calibri"/>
                <a:cs typeface="Calibri"/>
                <a:sym typeface="Calibri"/>
              </a:rPr>
              <a:t>two</a:t>
            </a:r>
            <a:r>
              <a:rPr b="0" i="0" lang="en-US" sz="1200" u="none" cap="none" strike="noStrike">
                <a:solidFill>
                  <a:srgbClr val="000000"/>
                </a:solidFill>
                <a:latin typeface="Calibri"/>
                <a:ea typeface="Calibri"/>
                <a:cs typeface="Calibri"/>
                <a:sym typeface="Calibri"/>
              </a:rPr>
              <a:t> years you will not get a new one again next year. We will mail you a new debit card 90 days before the expiration date of your current debit card. All new cards will be good for 4 years.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Regardless if you are enrolled in an HSA, FSA, or dependent care FSA you will use the same card.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If your card is lost or stolen, you can order a new card free of charge from the benefits mobile app or by going through your online account.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Let's</a:t>
            </a:r>
            <a:r>
              <a:rPr lang="en-US" sz="1200">
                <a:solidFill>
                  <a:schemeClr val="dk1"/>
                </a:solidFill>
                <a:latin typeface="Calibri"/>
                <a:ea typeface="Calibri"/>
                <a:cs typeface="Calibri"/>
                <a:sym typeface="Calibri"/>
              </a:rPr>
              <a:t> talk a bit about documentation! </a:t>
            </a:r>
            <a:r>
              <a:rPr i="1" lang="en-US" sz="1200">
                <a:solidFill>
                  <a:schemeClr val="dk1"/>
                </a:solidFill>
                <a:latin typeface="Calibri"/>
                <a:ea typeface="Calibri"/>
                <a:cs typeface="Calibri"/>
                <a:sym typeface="Calibri"/>
              </a:rPr>
              <a:t>(say jokingly) </a:t>
            </a:r>
            <a:r>
              <a:rPr lang="en-US" sz="1200">
                <a:solidFill>
                  <a:schemeClr val="dk1"/>
                </a:solidFill>
                <a:latin typeface="Calibri"/>
                <a:ea typeface="Calibri"/>
                <a:cs typeface="Calibri"/>
                <a:sym typeface="Calibri"/>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there are instances where we will reach out to you requesting documentation for your debit card purchase. This isn’t because we want to keep bothering you, it is because it is an IRS regulation. Before we get into what is needed specifically for substantiation, </a:t>
            </a:r>
            <a:r>
              <a:rPr lang="en-US" sz="1200">
                <a:solidFill>
                  <a:schemeClr val="dk1"/>
                </a:solidFill>
                <a:latin typeface="Calibri"/>
                <a:ea typeface="Calibri"/>
                <a:cs typeface="Calibri"/>
                <a:sym typeface="Calibri"/>
              </a:rPr>
              <a:t>let's</a:t>
            </a:r>
            <a:r>
              <a:rPr lang="en-US" sz="1200">
                <a:solidFill>
                  <a:schemeClr val="dk1"/>
                </a:solidFill>
                <a:latin typeface="Calibri"/>
                <a:ea typeface="Calibri"/>
                <a:cs typeface="Calibri"/>
                <a:sym typeface="Calibri"/>
              </a:rPr>
              <a:t> talk about when you may be asked to provide it.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our debit card works with what is called an IIAS system. This means that if the merchant allows (typically big box stores like target and cvs will have this feature) our debit card can read what each product being purchased is and can approve and auto-substantiate your transaction if it is FSA eligible. For example, say you are at target and you’re purchasing a box of band aides, sunblock and a soda. If you swipe your FSA card, it will automatically approve and substantiate the band aides and sunblock, as these are FSA eligible, but you would be asked to use a different form of payment for the Soda. In this instance, we will not reach out to you!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Next, our debit card allows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copay and will auto substantiate. This means we won’t ask you for further documentation.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Lastly, there are going to places that we will ask you for substantiation,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Also, if you are submitting a claim via your mobile app, your online account or manually via the mail the best form of receipt or documentation is an Explanation of Benefits as it contains all of the necessary information for us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received the service</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Now let’s end with a highlight of how you can access all of your accounts with us–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1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100">
                <a:solidFill>
                  <a:schemeClr val="dk1"/>
                </a:solidFill>
                <a:latin typeface="Calibri"/>
                <a:ea typeface="Calibri"/>
                <a:cs typeface="Calibri"/>
                <a:sym typeface="Calibri"/>
              </a:rPr>
              <a:t>You can get access to information about your account by logging into your online account, downloading the mobile app or calling our Participant Services department.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8f7eb50b35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let us start out by covering your medical flexible spending account (FSA), what it is, and how you can leverage this tax free account.</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15" name="Google Shape;115;g18f7eb50b35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The </a:t>
            </a:r>
            <a:r>
              <a:rPr lang="en-US" sz="1200">
                <a:latin typeface="Calibri"/>
                <a:ea typeface="Calibri"/>
                <a:cs typeface="Calibri"/>
                <a:sym typeface="Calibri"/>
              </a:rPr>
              <a:t>Aptia</a:t>
            </a:r>
            <a:r>
              <a:rPr lang="en-US" sz="1200">
                <a:latin typeface="Calibri"/>
                <a:ea typeface="Calibri"/>
                <a:cs typeface="Calibri"/>
                <a:sym typeface="Calibri"/>
              </a:rPr>
              <a:t> Mobile App</a:t>
            </a:r>
            <a:r>
              <a:rPr i="0" lang="en-US" sz="12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Other great features include: </a:t>
            </a:r>
            <a:endParaRPr sz="1200">
              <a:latin typeface="Calibri"/>
              <a:ea typeface="Calibri"/>
              <a:cs typeface="Calibri"/>
              <a:sym typeface="Calibri"/>
            </a:endParaRPr>
          </a:p>
          <a:p>
            <a:pPr indent="-181240" lvl="0" marL="181240" marR="0" rtl="0" algn="l">
              <a:lnSpc>
                <a:spcPct val="100000"/>
              </a:lnSpc>
              <a:spcBef>
                <a:spcPts val="0"/>
              </a:spcBef>
              <a:spcAft>
                <a:spcPts val="0"/>
              </a:spcAft>
              <a:buClr>
                <a:srgbClr val="000000"/>
              </a:buClr>
              <a:buSzPts val="1200"/>
              <a:buFont typeface="Calibri"/>
              <a:buChar char="•"/>
            </a:pPr>
            <a:r>
              <a:rPr i="0" lang="en-US" sz="12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sz="1200">
              <a:latin typeface="Calibri"/>
              <a:ea typeface="Calibri"/>
              <a:cs typeface="Calibri"/>
              <a:sym typeface="Calibri"/>
            </a:endParaRPr>
          </a:p>
          <a:p>
            <a:pPr indent="-181240" lvl="0" marL="181240" marR="0" rtl="0" algn="l">
              <a:lnSpc>
                <a:spcPct val="100000"/>
              </a:lnSpc>
              <a:spcBef>
                <a:spcPts val="0"/>
              </a:spcBef>
              <a:spcAft>
                <a:spcPts val="0"/>
              </a:spcAft>
              <a:buClr>
                <a:srgbClr val="000000"/>
              </a:buClr>
              <a:buSzPts val="1200"/>
              <a:buFont typeface="Calibri"/>
              <a:buChar char="•"/>
            </a:pPr>
            <a:r>
              <a:rPr i="0" lang="en-US" sz="12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200">
                <a:latin typeface="Calibri"/>
                <a:ea typeface="Calibri"/>
                <a:cs typeface="Calibri"/>
                <a:sym typeface="Calibri"/>
              </a:rPr>
              <a:t>you</a:t>
            </a:r>
            <a:r>
              <a:rPr i="0" lang="en-US" sz="1200" u="none" cap="none" strike="noStrike">
                <a:solidFill>
                  <a:srgbClr val="000000"/>
                </a:solidFill>
                <a:latin typeface="Calibri"/>
                <a:ea typeface="Calibri"/>
                <a:cs typeface="Calibri"/>
                <a:sym typeface="Calibri"/>
              </a:rPr>
              <a:t> want to use </a:t>
            </a:r>
            <a:r>
              <a:rPr lang="en-US" sz="1200">
                <a:latin typeface="Calibri"/>
                <a:ea typeface="Calibri"/>
                <a:cs typeface="Calibri"/>
                <a:sym typeface="Calibri"/>
              </a:rPr>
              <a:t>your</a:t>
            </a:r>
            <a:r>
              <a:rPr i="0" lang="en-US" sz="1200" u="none" cap="none" strike="noStrike">
                <a:solidFill>
                  <a:srgbClr val="000000"/>
                </a:solidFill>
                <a:latin typeface="Calibri"/>
                <a:ea typeface="Calibri"/>
                <a:cs typeface="Calibri"/>
                <a:sym typeface="Calibri"/>
              </a:rPr>
              <a:t> FSA dollars to cover a purchase.</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Our participant services team is available to you Monday through Friday from 6 a.m. to 9 p.m. Central time.</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have a variety of options when contacting us.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can use the CHAT feature from our website </a:t>
            </a:r>
            <a:r>
              <a:rPr b="1" i="0" lang="en-US" sz="1200" u="none" cap="none" strike="noStrike">
                <a:solidFill>
                  <a:srgbClr val="000000"/>
                </a:solidFill>
                <a:latin typeface="Calibri"/>
                <a:ea typeface="Calibri"/>
                <a:cs typeface="Calibri"/>
                <a:sym typeface="Calibri"/>
              </a:rPr>
              <a:t>by logging into your online account.</a:t>
            </a:r>
            <a:endParaRPr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i="0" lang="en-US" sz="1200" u="none" cap="none" strike="noStrike">
                <a:solidFill>
                  <a:srgbClr val="000000"/>
                </a:solidFill>
                <a:latin typeface="Calibri"/>
                <a:ea typeface="Calibri"/>
                <a:cs typeface="Calibri"/>
                <a:sym typeface="Calibri"/>
              </a:rPr>
              <a:t>You can email us</a:t>
            </a:r>
            <a:r>
              <a:rPr lang="en-US" sz="1200">
                <a:latin typeface="Calibri"/>
                <a:ea typeface="Calibri"/>
                <a:cs typeface="Calibri"/>
                <a:sym typeface="Calibri"/>
              </a:rPr>
              <a:t> o</a:t>
            </a:r>
            <a:r>
              <a:rPr i="0" lang="en-US" sz="1200" u="none" cap="none" strike="noStrike">
                <a:solidFill>
                  <a:srgbClr val="000000"/>
                </a:solidFill>
                <a:latin typeface="Calibri"/>
                <a:ea typeface="Calibri"/>
                <a:cs typeface="Calibri"/>
                <a:sym typeface="Calibri"/>
              </a:rPr>
              <a:t>r call us and check your balance using the automated system.</a:t>
            </a:r>
            <a:endParaRPr sz="1200">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of course you can submit a claim thru you online account by following similar steps and uploading your documentation or by submitting the Claim form.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All claims are processed within 2 business days. You can choose to be reimbursed thru direct deposit right to your bank account or have a check mailed to you. Direct deposit is provided free of charge and is a quick and easy way to get your reimbursement! </a:t>
            </a:r>
            <a:endParaRPr sz="12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u="none" strike="noStrike"/>
              <a:t>A Medical FSA is a benefit that allows you to choose how much of your paycheck you’d like to set aside, before taxes are taken out, for </a:t>
            </a:r>
            <a:r>
              <a:rPr lang="en-US"/>
              <a:t>qualified Medical, Dental, Vision and Preventative </a:t>
            </a:r>
            <a:r>
              <a:rPr b="0" i="0" lang="en-US" u="none" strike="noStrike"/>
              <a:t>healthcare expenses. This saves you money by reducing your taxable income.</a:t>
            </a:r>
            <a:endParaRPr b="0"/>
          </a:p>
          <a:p>
            <a:pPr indent="0" lvl="0" marL="158750" rtl="0" algn="l">
              <a:lnSpc>
                <a:spcPct val="100000"/>
              </a:lnSpc>
              <a:spcBef>
                <a:spcPts val="0"/>
              </a:spcBef>
              <a:spcAft>
                <a:spcPts val="0"/>
              </a:spcAft>
              <a:buSzPts val="1100"/>
              <a:buNone/>
            </a:pPr>
            <a:br>
              <a:rPr b="0" lang="en-US"/>
            </a:br>
            <a:r>
              <a:rPr b="0" i="0" lang="en-US" u="none" strike="noStrike"/>
              <a:t>Funds on Day 1: All of your FSA funds are available to spend right away</a:t>
            </a:r>
            <a:endParaRPr b="0"/>
          </a:p>
          <a:p>
            <a:pPr indent="0" lvl="0" marL="158750" rtl="0" algn="l">
              <a:lnSpc>
                <a:spcPct val="100000"/>
              </a:lnSpc>
              <a:spcBef>
                <a:spcPts val="0"/>
              </a:spcBef>
              <a:spcAft>
                <a:spcPts val="0"/>
              </a:spcAft>
              <a:buSzPts val="1100"/>
              <a:buNone/>
            </a:pPr>
            <a:br>
              <a:rPr b="0" lang="en-US"/>
            </a:br>
            <a:r>
              <a:rPr b="0" i="0" lang="en-US" u="none" strike="noStrike"/>
              <a:t>Think of it like a discount on healthcare expenses at stores such as Amazon, Target, CVS, Walmart, Walgreens and more. Dollars you contribute are taken out of your paycheck before tax which means a $100 purchase </a:t>
            </a:r>
            <a:r>
              <a:rPr lang="en-US"/>
              <a:t>could</a:t>
            </a:r>
            <a:r>
              <a:rPr b="0" i="0" lang="en-US" u="none" strike="noStrike"/>
              <a:t> actually cost you over $130 without a Medical FSA.*</a:t>
            </a:r>
            <a:endParaRPr b="0"/>
          </a:p>
          <a:p>
            <a:pPr indent="0" lvl="0" marL="158750" rtl="0" algn="l">
              <a:lnSpc>
                <a:spcPct val="100000"/>
              </a:lnSpc>
              <a:spcBef>
                <a:spcPts val="0"/>
              </a:spcBef>
              <a:spcAft>
                <a:spcPts val="0"/>
              </a:spcAft>
              <a:buSzPts val="1100"/>
              <a:buNone/>
            </a:pPr>
            <a:br>
              <a:rPr b="0" lang="en-US"/>
            </a:br>
            <a:r>
              <a:rPr b="0" i="0" lang="en-US" u="none" strike="noStrike"/>
              <a:t>Think about the money you spent on </a:t>
            </a:r>
            <a:r>
              <a:rPr lang="en-US"/>
              <a:t>your Medical, Dental, Vision and Preventative care </a:t>
            </a:r>
            <a:r>
              <a:rPr b="0" i="0" lang="en-US" u="none" strike="noStrike"/>
              <a:t>expenses last year. Plan ahead and set those funds aside in a Medical FSA and save</a:t>
            </a:r>
            <a:r>
              <a:rPr lang="en-US"/>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54845641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2f54845641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t/>
            </a:r>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What does the medical fsa cover? </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To name just some of the many examples - medical expenses include things like ambulance services, coinsurance, copays, lab fees, prescriptions or over the counter medication.</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Dental expenses include things like cleanings, coinsurance, copays, deductibles, dental treatments, fillings and orthodontics.</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Vision expenses are similarly straightforward, covering contact lenses, eye drops, eye exams, prescription glasses and sunglasses, and vision correction procedures like Lasik.</a:t>
            </a:r>
            <a:endParaRPr>
              <a:solidFill>
                <a:srgbClr val="231F20"/>
              </a:solidFill>
            </a:endParaRPr>
          </a:p>
          <a:p>
            <a:pPr indent="0" lvl="0" marL="0" rtl="0" algn="l">
              <a:lnSpc>
                <a:spcPct val="115000"/>
              </a:lnSpc>
              <a:spcBef>
                <a:spcPts val="0"/>
              </a:spcBef>
              <a:spcAft>
                <a:spcPts val="0"/>
              </a:spcAft>
              <a:buClr>
                <a:schemeClr val="dk1"/>
              </a:buClr>
              <a:buSzPts val="1100"/>
              <a:buFont typeface="Arial"/>
              <a:buNone/>
            </a:pPr>
            <a:r>
              <a:rPr lang="en-US">
                <a:solidFill>
                  <a:srgbClr val="231F20"/>
                </a:solidFill>
              </a:rPr>
              <a:t>Then there’s preventative care which includes services such as physicals, immunizations, and well child visits. </a:t>
            </a:r>
            <a:endParaRPr>
              <a:solidFill>
                <a:srgbClr val="231F20"/>
              </a:solidFil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The IRS sets the maximum dollar amount you can elect and contribute to a Flexible Spending Account (FSA) and Dependent Care FSA. </a:t>
            </a:r>
            <a:endParaRPr/>
          </a:p>
          <a:p>
            <a:pPr indent="0" lvl="0" marL="158750" rtl="0" algn="l">
              <a:lnSpc>
                <a:spcPct val="100000"/>
              </a:lnSpc>
              <a:spcBef>
                <a:spcPts val="0"/>
              </a:spcBef>
              <a:spcAft>
                <a:spcPts val="0"/>
              </a:spcAft>
              <a:buSzPts val="1100"/>
              <a:buNone/>
            </a:pPr>
            <a:r>
              <a:t/>
            </a:r>
            <a:endParaRPr b="0" i="0" sz="1100" u="none" cap="none" strike="noStrik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The </a:t>
            </a:r>
            <a:r>
              <a:rPr b="1" i="0" lang="en-US" sz="1100" u="none" cap="none" strike="noStrike">
                <a:solidFill>
                  <a:schemeClr val="dk1"/>
                </a:solidFill>
              </a:rPr>
              <a:t>202</a:t>
            </a:r>
            <a:r>
              <a:rPr b="1" lang="en-US">
                <a:solidFill>
                  <a:schemeClr val="dk1"/>
                </a:solidFill>
              </a:rPr>
              <a:t>4</a:t>
            </a:r>
            <a:r>
              <a:rPr b="0" i="0" lang="en-US" sz="1100" u="none" cap="none" strike="noStrike">
                <a:solidFill>
                  <a:schemeClr val="dk1"/>
                </a:solidFill>
                <a:latin typeface="Arial"/>
                <a:ea typeface="Arial"/>
                <a:cs typeface="Arial"/>
                <a:sym typeface="Arial"/>
              </a:rPr>
              <a:t> FSA annual contribution limit is: </a:t>
            </a:r>
            <a:r>
              <a:rPr b="1" i="0" lang="en-US" sz="1100" u="none" cap="none" strike="noStrike">
                <a:solidFill>
                  <a:schemeClr val="dk1"/>
                </a:solidFill>
              </a:rPr>
              <a:t>$</a:t>
            </a:r>
            <a:r>
              <a:rPr b="1" lang="en-US">
                <a:solidFill>
                  <a:schemeClr val="dk1"/>
                </a:solidFill>
              </a:rPr>
              <a:t>3,200</a:t>
            </a:r>
            <a:r>
              <a:rPr lang="en-US">
                <a:solidFill>
                  <a:schemeClr val="dk1"/>
                </a:solidFill>
              </a:rPr>
              <a:t>.</a:t>
            </a:r>
            <a:endParaRPr b="0"/>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We recommend reviewing how much you spend on eligible expenses every year to determine how much to elect. </a:t>
            </a:r>
            <a:endParaRPr b="0"/>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en-US" sz="1100" u="none" cap="none" strike="noStrike">
                <a:solidFill>
                  <a:schemeClr val="dk1"/>
                </a:solidFill>
                <a:latin typeface="Arial"/>
                <a:ea typeface="Arial"/>
                <a:cs typeface="Arial"/>
                <a:sym typeface="Arial"/>
              </a:rPr>
              <a:t>Once you elect an FSA, all of your FSA dollars are available for you to use the very first day of the plan year. For example, if you elect to contribute $1,200 to your FSA, your contributions will be deducted evenly across all of your paychecks for the year, but you have access to all $1,200 on </a:t>
            </a:r>
            <a:r>
              <a:rPr lang="en-US">
                <a:solidFill>
                  <a:schemeClr val="dk1"/>
                </a:solidFill>
              </a:rPr>
              <a:t>d</a:t>
            </a:r>
            <a:r>
              <a:rPr b="0" i="0" lang="en-US" sz="1100" u="none" cap="none" strike="noStrike">
                <a:solidFill>
                  <a:schemeClr val="dk1"/>
                </a:solidFill>
                <a:latin typeface="Arial"/>
                <a:ea typeface="Arial"/>
                <a:cs typeface="Arial"/>
                <a:sym typeface="Arial"/>
              </a:rPr>
              <a:t>ay </a:t>
            </a:r>
            <a:r>
              <a:rPr lang="en-US">
                <a:solidFill>
                  <a:schemeClr val="dk1"/>
                </a:solidFill>
              </a:rPr>
              <a:t>one</a:t>
            </a:r>
            <a:r>
              <a:rPr b="0" i="0" lang="en-US" sz="1100" u="none" cap="none" strike="noStrike">
                <a:solidFill>
                  <a:schemeClr val="dk1"/>
                </a:solidFill>
                <a:latin typeface="Arial"/>
                <a:ea typeface="Arial"/>
                <a:cs typeface="Arial"/>
                <a:sym typeface="Arial"/>
              </a:rPr>
              <a:t>! You can use your funds for expenses incurred by you, your spouse or eligible dependents.</a:t>
            </a:r>
            <a:endParaRPr b="0"/>
          </a:p>
          <a:p>
            <a:pPr indent="0" lvl="0" marL="158750" rtl="0" algn="l">
              <a:lnSpc>
                <a:spcPct val="100000"/>
              </a:lnSpc>
              <a:spcBef>
                <a:spcPts val="0"/>
              </a:spcBef>
              <a:spcAft>
                <a:spcPts val="0"/>
              </a:spcAft>
              <a:buSzPts val="1100"/>
              <a:buNone/>
            </a:pPr>
            <a:br>
              <a:rPr lang="en-US"/>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Let us review a real life example of how having an FSA can save you money.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Meet Ashley. Ashley is a 33 year old college graduate working in marketing. </a:t>
            </a:r>
            <a:endParaRPr/>
          </a:p>
          <a:p>
            <a:pPr indent="0" lvl="0" marL="158750" rtl="0" algn="l">
              <a:lnSpc>
                <a:spcPct val="100000"/>
              </a:lnSpc>
              <a:spcBef>
                <a:spcPts val="0"/>
              </a:spcBef>
              <a:spcAft>
                <a:spcPts val="0"/>
              </a:spcAft>
              <a:buSzPts val="1100"/>
              <a:buNone/>
            </a:pPr>
            <a:r>
              <a:rPr lang="en-US"/>
              <a:t>She is enrolled in an FSA and makes an annual contribution of $3,200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Since her FSA contributions are taken out pre-tax her actual taxable income is lowered which means she has more take-home pay then if she did not have an FSA.</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For Ashley this means an additional $576 dollars she gets to keep and take home.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8f7eb50b35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8f7eb50b35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Your dependent care plan year </a:t>
            </a:r>
            <a:r>
              <a:rPr b="1" i="0" lang="en-US" sz="1200" u="none" cap="none" strike="noStrike">
                <a:solidFill>
                  <a:srgbClr val="000000"/>
                </a:solidFill>
                <a:latin typeface="Calibri"/>
                <a:ea typeface="Calibri"/>
                <a:cs typeface="Calibri"/>
                <a:sym typeface="Calibri"/>
              </a:rPr>
              <a:t>also</a:t>
            </a:r>
            <a:r>
              <a:rPr b="0" i="0" lang="en-US" sz="1200" u="none" cap="none" strike="noStrike">
                <a:solidFill>
                  <a:srgbClr val="000000"/>
                </a:solidFill>
                <a:latin typeface="Calibri"/>
                <a:ea typeface="Calibri"/>
                <a:cs typeface="Calibri"/>
                <a:sym typeface="Calibri"/>
              </a:rPr>
              <a:t> runs from </a:t>
            </a:r>
            <a:r>
              <a:rPr b="1" i="0" lang="en-US" sz="1200" u="none" cap="none" strike="noStrike">
                <a:solidFill>
                  <a:srgbClr val="000000"/>
                </a:solidFill>
                <a:latin typeface="Calibri"/>
                <a:ea typeface="Calibri"/>
                <a:cs typeface="Calibri"/>
                <a:sym typeface="Calibri"/>
              </a:rPr>
              <a:t>January 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to December 31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--(remove if no grace period) </a:t>
            </a:r>
            <a:r>
              <a:rPr b="0" i="0" lang="en-US" sz="1200" u="none" cap="none" strike="noStrike">
                <a:solidFill>
                  <a:srgbClr val="000000"/>
                </a:solidFill>
                <a:latin typeface="Calibri"/>
                <a:ea typeface="Calibri"/>
                <a:cs typeface="Calibri"/>
                <a:sym typeface="Calibri"/>
              </a:rPr>
              <a:t>with a grace period allowing you until </a:t>
            </a:r>
            <a:r>
              <a:rPr b="1" i="0" lang="en-US" sz="1200" u="none" cap="none" strike="noStrike">
                <a:solidFill>
                  <a:srgbClr val="000000"/>
                </a:solidFill>
                <a:latin typeface="Calibri"/>
                <a:ea typeface="Calibri"/>
                <a:cs typeface="Calibri"/>
                <a:sym typeface="Calibri"/>
              </a:rPr>
              <a:t>March 15, 202</a:t>
            </a:r>
            <a:r>
              <a:rPr b="1" lang="en-US" sz="1200">
                <a:latin typeface="Calibri"/>
                <a:ea typeface="Calibri"/>
                <a:cs typeface="Calibri"/>
                <a:sym typeface="Calibri"/>
              </a:rPr>
              <a:t>5</a:t>
            </a:r>
            <a:r>
              <a:rPr b="1" i="0" lang="en-US" sz="1200" u="none" cap="none" strike="noStrike">
                <a:solidFill>
                  <a:srgbClr val="000000"/>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to incur services.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1" i="0" lang="en-US" sz="1200" u="none" cap="none" strike="noStrike">
                <a:solidFill>
                  <a:srgbClr val="000000"/>
                </a:solidFill>
                <a:latin typeface="Calibri"/>
                <a:ea typeface="Calibri"/>
                <a:cs typeface="Calibri"/>
                <a:sym typeface="Calibri"/>
              </a:rPr>
              <a:t>March 31</a:t>
            </a:r>
            <a:r>
              <a:rPr b="1" baseline="30000" i="0" lang="en-US" sz="1200" u="none" cap="none" strike="noStrike">
                <a:solidFill>
                  <a:srgbClr val="000000"/>
                </a:solidFill>
                <a:latin typeface="Calibri"/>
                <a:ea typeface="Calibri"/>
                <a:cs typeface="Calibri"/>
                <a:sym typeface="Calibri"/>
              </a:rPr>
              <a:t>st</a:t>
            </a:r>
            <a:r>
              <a:rPr b="1" i="0" lang="en-US" sz="1200" u="none" cap="none" strike="noStrike">
                <a:solidFill>
                  <a:srgbClr val="000000"/>
                </a:solidFill>
                <a:latin typeface="Calibri"/>
                <a:ea typeface="Calibri"/>
                <a:cs typeface="Calibri"/>
                <a:sym typeface="Calibri"/>
              </a:rPr>
              <a:t> of 202</a:t>
            </a:r>
            <a:r>
              <a:rPr b="1" lang="en-US" sz="1200">
                <a:latin typeface="Calibri"/>
                <a:ea typeface="Calibri"/>
                <a:cs typeface="Calibri"/>
                <a:sym typeface="Calibri"/>
              </a:rPr>
              <a:t>5</a:t>
            </a:r>
            <a:r>
              <a:rPr b="1" i="0" lang="en-US" sz="1200" u="none" cap="none" strike="noStrike">
                <a:solidFill>
                  <a:srgbClr val="000000"/>
                </a:solidFill>
                <a:latin typeface="Calibri"/>
                <a:ea typeface="Calibri"/>
                <a:cs typeface="Calibri"/>
                <a:sym typeface="Calibri"/>
              </a:rPr>
              <a:t> </a:t>
            </a:r>
            <a:r>
              <a:rPr b="0" i="0" lang="en-US" sz="1200" u="none" cap="none" strike="noStrike">
                <a:solidFill>
                  <a:srgbClr val="000000"/>
                </a:solidFill>
                <a:latin typeface="Calibri"/>
                <a:ea typeface="Calibri"/>
                <a:cs typeface="Calibri"/>
                <a:sym typeface="Calibri"/>
              </a:rPr>
              <a:t>is your run out date, which means you have until  this date to submit all paperwork for claims incurred during the plan year </a:t>
            </a:r>
            <a:r>
              <a:rPr b="1" i="0" lang="en-US" sz="1200" u="none" cap="none" strike="noStrike">
                <a:solidFill>
                  <a:srgbClr val="000000"/>
                </a:solidFill>
                <a:latin typeface="Calibri"/>
                <a:ea typeface="Calibri"/>
                <a:cs typeface="Calibri"/>
                <a:sym typeface="Calibri"/>
              </a:rPr>
              <a:t>(remove if no grace period) </a:t>
            </a:r>
            <a:r>
              <a:rPr b="0" i="0" lang="en-US" sz="1200" u="none" cap="none" strike="noStrike">
                <a:solidFill>
                  <a:srgbClr val="000000"/>
                </a:solidFill>
                <a:latin typeface="Calibri"/>
                <a:ea typeface="Calibri"/>
                <a:cs typeface="Calibri"/>
                <a:sym typeface="Calibri"/>
              </a:rPr>
              <a:t>and grace period.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a:t>(remove slide if no carryover)  </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US"/>
              <a:t>A carryover allows you to transfer up to </a:t>
            </a:r>
            <a:r>
              <a:rPr b="1" lang="en-US">
                <a:extLst>
                  <a:ext uri="http://customooxmlschemas.google.com/">
                    <go:slidesCustomData xmlns:go="http://customooxmlschemas.google.com/" textRoundtripDataId="0"/>
                  </a:ext>
                </a:extLst>
              </a:rPr>
              <a:t>$</a:t>
            </a:r>
            <a:r>
              <a:rPr b="1" lang="en-US"/>
              <a:t>640</a:t>
            </a:r>
            <a:r>
              <a:rPr b="0" lang="en-US"/>
              <a:t> of your remaining balance at the end of the plan year into the following year. Think of it like a safety net for your FSA. If you end up spending less than you anticipate when making your elections during open enrollment, you can tap into those funds next year. </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US"/>
              <a:t>Carryover funds become available to you after the run-out (claim filing) period. </a:t>
            </a:r>
            <a:endParaRPr/>
          </a:p>
          <a:p>
            <a:pPr indent="0" lvl="0" marL="158750" rtl="0" algn="l">
              <a:lnSpc>
                <a:spcPct val="100000"/>
              </a:lnSpc>
              <a:spcBef>
                <a:spcPts val="0"/>
              </a:spcBef>
              <a:spcAft>
                <a:spcPts val="0"/>
              </a:spcAft>
              <a:buSzPts val="1100"/>
              <a:buNone/>
            </a:pPr>
            <a:r>
              <a:rPr b="0" lang="en-US"/>
              <a:t>You are able to carry over up t</a:t>
            </a:r>
            <a:r>
              <a:rPr b="0" lang="en-US">
                <a:extLst>
                  <a:ext uri="http://customooxmlschemas.google.com/">
                    <go:slidesCustomData xmlns:go="http://customooxmlschemas.google.com/" textRoundtripDataId="1"/>
                  </a:ext>
                </a:extLst>
              </a:rPr>
              <a:t>o </a:t>
            </a:r>
            <a:r>
              <a:rPr b="1" lang="en-US">
                <a:extLst>
                  <a:ext uri="http://customooxmlschemas.google.com/">
                    <go:slidesCustomData xmlns:go="http://customooxmlschemas.google.com/" textRoundtripDataId="2"/>
                  </a:ext>
                </a:extLst>
              </a:rPr>
              <a:t>$</a:t>
            </a:r>
            <a:r>
              <a:rPr b="1" lang="en-US"/>
              <a:t>640 </a:t>
            </a:r>
            <a:r>
              <a:rPr b="0" lang="en-US"/>
              <a:t>while still electing the full maximum annual election in the new plan year.</a:t>
            </a:r>
            <a:endParaRPr/>
          </a:p>
          <a:p>
            <a:pPr indent="0" lvl="0" marL="158750" rtl="0" algn="l">
              <a:lnSpc>
                <a:spcPct val="100000"/>
              </a:lnSpc>
              <a:spcBef>
                <a:spcPts val="0"/>
              </a:spcBef>
              <a:spcAft>
                <a:spcPts val="0"/>
              </a:spcAft>
              <a:buSzPts val="1100"/>
              <a:buNone/>
            </a:pPr>
            <a:r>
              <a:rPr b="0" lang="en-US"/>
              <a:t>If you have the benefits debit card, it will continue to work as normal, using your carryover funds first.</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1" lang="en-US"/>
              <a:t>[IF APPLICABLE] </a:t>
            </a:r>
            <a:r>
              <a:rPr b="0" lang="en-US"/>
              <a:t>The FSA carry over is only available for </a:t>
            </a:r>
            <a:r>
              <a:rPr lang="en-US"/>
              <a:t>m</a:t>
            </a:r>
            <a:r>
              <a:rPr b="0" lang="en-US"/>
              <a:t>edical FSA funds and not for the </a:t>
            </a:r>
            <a:r>
              <a:rPr lang="en-US"/>
              <a:t>d</a:t>
            </a:r>
            <a:r>
              <a:rPr b="0" lang="en-US"/>
              <a:t>ependent </a:t>
            </a:r>
            <a:r>
              <a:rPr lang="en-US"/>
              <a:t>c</a:t>
            </a:r>
            <a:r>
              <a:rPr b="0" lang="en-US"/>
              <a:t>are account.</a:t>
            </a:r>
            <a:endParaRPr/>
          </a:p>
          <a:p>
            <a:pPr indent="0" lvl="0" marL="158750" rtl="0" algn="l">
              <a:lnSpc>
                <a:spcPct val="100000"/>
              </a:lnSpc>
              <a:spcBef>
                <a:spcPts val="0"/>
              </a:spcBef>
              <a:spcAft>
                <a:spcPts val="0"/>
              </a:spcAft>
              <a:buSzPts val="1100"/>
              <a:buNone/>
            </a:pPr>
            <a:br>
              <a:rPr b="0" lang="en-US"/>
            </a:br>
            <a:endParaRPr b="0"/>
          </a:p>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8f7eb50b35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solidFill>
                  <a:schemeClr val="dk1"/>
                </a:solidFill>
              </a:rPr>
              <a:t>Let’s talk about combination flexible spending accounts.</a:t>
            </a:r>
            <a:endParaRPr>
              <a:solidFill>
                <a:schemeClr val="dk1"/>
              </a:solidFill>
            </a:endParaRPr>
          </a:p>
        </p:txBody>
      </p:sp>
      <p:sp>
        <p:nvSpPr>
          <p:cNvPr id="251" name="Google Shape;251;g18f7eb50b35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g18f7eb50b35_0_5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18f7eb50b35_0_5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18f7eb50b35_0_5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18f7eb50b35_0_5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g18f7eb50b35_0_5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18f7eb50b35_0_54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18f7eb50b35_0_5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18f7eb50b35_0_5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18f7eb50b35_0_5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g18f7eb50b35_0_54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18f7eb50b35_0_54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18f7eb50b35_0_5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18f7eb50b35_0_5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18f7eb50b35_0_5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18f7eb50b35_0_552"/>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2" name="Google Shape;82;g18f7eb50b35_0_552"/>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18f7eb50b35_0_552"/>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13"/>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9" name="Google Shape;89;p13"/>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2"/>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6" name="Google Shape;96;p1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98" name="Shape 98"/>
        <p:cNvGrpSpPr/>
        <p:nvPr/>
      </p:nvGrpSpPr>
      <p:grpSpPr>
        <a:xfrm>
          <a:off x="0" y="0"/>
          <a:ext cx="0" cy="0"/>
          <a:chOff x="0" y="0"/>
          <a:chExt cx="0" cy="0"/>
        </a:xfrm>
      </p:grpSpPr>
      <p:sp>
        <p:nvSpPr>
          <p:cNvPr id="99" name="Google Shape;99;p10"/>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0"/>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11"/>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1"/>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104" name="Shape 104"/>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g18f7eb50b35_0_48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18f7eb50b35_0_48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18f7eb50b35_0_48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8f7eb50b35_0_48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18f7eb50b35_0_48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g18f7eb50b35_0_5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18f7eb50b35_0_5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18f7eb50b35_0_5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g18f7eb50b35_0_48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18f7eb50b35_0_48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g18f7eb50b35_0_4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18f7eb50b35_0_4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8f7eb50b35_0_4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18f7eb50b35_0_495"/>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18f7eb50b35_0_495"/>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18f7eb50b35_0_49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18f7eb50b35_0_49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18f7eb50b35_0_49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18f7eb50b35_0_50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18f7eb50b35_0_50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18f7eb50b35_0_50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18f7eb50b35_0_50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18f7eb50b35_0_50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18f7eb50b35_0_50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18f7eb50b35_0_508"/>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18f7eb50b35_0_508"/>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18f7eb50b35_0_508"/>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18f7eb50b35_0_508"/>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18f7eb50b35_0_508"/>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18f7eb50b35_0_5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18f7eb50b35_0_5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18f7eb50b35_0_5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g18f7eb50b35_0_52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18f7eb50b35_0_52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g18f7eb50b35_0_52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g18f7eb50b35_0_52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18f7eb50b35_0_52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8f7eb50b35_0_5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g18f7eb50b35_0_53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18f7eb50b35_0_533"/>
          <p:cNvSpPr/>
          <p:nvPr>
            <p:ph idx="2" type="pic"/>
          </p:nvPr>
        </p:nvSpPr>
        <p:spPr>
          <a:xfrm>
            <a:off x="5183188" y="987425"/>
            <a:ext cx="6172200" cy="4873500"/>
          </a:xfrm>
          <a:prstGeom prst="rect">
            <a:avLst/>
          </a:prstGeom>
          <a:noFill/>
          <a:ln>
            <a:noFill/>
          </a:ln>
        </p:spPr>
      </p:sp>
      <p:sp>
        <p:nvSpPr>
          <p:cNvPr id="64" name="Google Shape;64;g18f7eb50b35_0_53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g18f7eb50b35_0_53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18f7eb50b35_0_53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18f7eb50b35_0_5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18f7eb50b35_0_4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18f7eb50b35_0_47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18f7eb50b35_0_4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18f7eb50b35_0_4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g18f7eb50b35_0_4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9.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image" Target="../media/image26.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37.png"/><Relationship Id="rId5" Type="http://schemas.openxmlformats.org/officeDocument/2006/relationships/image" Target="../media/image29.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35.png"/><Relationship Id="rId5"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g18f7eb50b35_0_33"/>
          <p:cNvPicPr preferRelativeResize="0"/>
          <p:nvPr/>
        </p:nvPicPr>
        <p:blipFill rotWithShape="1">
          <a:blip r:embed="rId3">
            <a:alphaModFix/>
          </a:blip>
          <a:srcRect b="0" l="0" r="0" t="0"/>
          <a:stretch/>
        </p:blipFill>
        <p:spPr>
          <a:xfrm>
            <a:off x="0" y="0"/>
            <a:ext cx="12187532" cy="5069150"/>
          </a:xfrm>
          <a:prstGeom prst="rect">
            <a:avLst/>
          </a:prstGeom>
          <a:noFill/>
          <a:ln>
            <a:noFill/>
          </a:ln>
        </p:spPr>
      </p:pic>
      <p:sp>
        <p:nvSpPr>
          <p:cNvPr id="110" name="Google Shape;110;g18f7eb50b35_0_33"/>
          <p:cNvSpPr/>
          <p:nvPr/>
        </p:nvSpPr>
        <p:spPr>
          <a:xfrm>
            <a:off x="0" y="0"/>
            <a:ext cx="12192000" cy="506915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1" name="Google Shape;111;g18f7eb50b35_0_33"/>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rPr>
              <a:t>Client Name</a:t>
            </a:r>
            <a:endParaRPr b="1" i="0" sz="1400" u="none" cap="none" strike="noStrike">
              <a:solidFill>
                <a:srgbClr val="000000"/>
              </a:solidFill>
            </a:endParaRPr>
          </a:p>
        </p:txBody>
      </p:sp>
      <p:pic>
        <p:nvPicPr>
          <p:cNvPr id="112" name="Google Shape;112;g18f7eb50b35_0_33"/>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Combination flexible spending account</a:t>
            </a:r>
            <a:endParaRPr b="1" sz="3600">
              <a:solidFill>
                <a:schemeClr val="dk1"/>
              </a:solidFill>
              <a:latin typeface="Arial"/>
              <a:ea typeface="Arial"/>
              <a:cs typeface="Arial"/>
              <a:sym typeface="Arial"/>
            </a:endParaRPr>
          </a:p>
        </p:txBody>
      </p:sp>
      <p:sp>
        <p:nvSpPr>
          <p:cNvPr id="261" name="Google Shape;261;p1"/>
          <p:cNvSpPr txBox="1"/>
          <p:nvPr/>
        </p:nvSpPr>
        <p:spPr>
          <a:xfrm>
            <a:off x="1636296" y="4333671"/>
            <a:ext cx="229402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rPr>
              <a:t>Funds on day 1</a:t>
            </a:r>
            <a:endParaRPr b="1" i="0" sz="2000" u="none" cap="none" strike="noStrike">
              <a:solidFill>
                <a:srgbClr val="003648"/>
              </a:solidFill>
            </a:endParaRPr>
          </a:p>
        </p:txBody>
      </p:sp>
      <p:sp>
        <p:nvSpPr>
          <p:cNvPr id="262" name="Google Shape;262;p1"/>
          <p:cNvSpPr txBox="1"/>
          <p:nvPr/>
        </p:nvSpPr>
        <p:spPr>
          <a:xfrm>
            <a:off x="5418221" y="4333671"/>
            <a:ext cx="1411706"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rPr>
              <a:t>Discount</a:t>
            </a:r>
            <a:endParaRPr b="1" i="0" sz="2000" u="none" cap="none" strike="noStrike">
              <a:solidFill>
                <a:srgbClr val="003648"/>
              </a:solidFill>
            </a:endParaRPr>
          </a:p>
        </p:txBody>
      </p:sp>
      <p:sp>
        <p:nvSpPr>
          <p:cNvPr id="263" name="Google Shape;263;p1"/>
          <p:cNvSpPr/>
          <p:nvPr/>
        </p:nvSpPr>
        <p:spPr>
          <a:xfrm>
            <a:off x="1650133" y="2242817"/>
            <a:ext cx="1915508" cy="1915508"/>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4" name="Google Shape;264;p1"/>
          <p:cNvSpPr txBox="1"/>
          <p:nvPr/>
        </p:nvSpPr>
        <p:spPr>
          <a:xfrm>
            <a:off x="8489951" y="4333671"/>
            <a:ext cx="17405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rgbClr val="003648"/>
                </a:solidFill>
              </a:rPr>
              <a:t>Plan ahead</a:t>
            </a:r>
            <a:endParaRPr b="1" i="0" sz="2000" u="none" cap="none" strike="noStrike">
              <a:solidFill>
                <a:srgbClr val="003648"/>
              </a:solidFill>
            </a:endParaRPr>
          </a:p>
        </p:txBody>
      </p:sp>
      <p:pic>
        <p:nvPicPr>
          <p:cNvPr id="265" name="Google Shape;265;p1"/>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266" name="Google Shape;266;p1"/>
          <p:cNvSpPr/>
          <p:nvPr/>
        </p:nvSpPr>
        <p:spPr>
          <a:xfrm>
            <a:off x="5140337" y="2242817"/>
            <a:ext cx="1915508" cy="191550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67" name="Google Shape;267;p1"/>
          <p:cNvSpPr/>
          <p:nvPr/>
        </p:nvSpPr>
        <p:spPr>
          <a:xfrm>
            <a:off x="8372348" y="2242817"/>
            <a:ext cx="1915508" cy="1915508"/>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8" name="Google Shape;268;p1"/>
          <p:cNvPicPr preferRelativeResize="0"/>
          <p:nvPr/>
        </p:nvPicPr>
        <p:blipFill rotWithShape="1">
          <a:blip r:embed="rId4">
            <a:alphaModFix/>
          </a:blip>
          <a:srcRect b="0" l="0" r="0" t="0"/>
          <a:stretch/>
        </p:blipFill>
        <p:spPr>
          <a:xfrm>
            <a:off x="5313487" y="2517334"/>
            <a:ext cx="1455144" cy="1401250"/>
          </a:xfrm>
          <a:prstGeom prst="rect">
            <a:avLst/>
          </a:prstGeom>
          <a:noFill/>
          <a:ln>
            <a:noFill/>
          </a:ln>
        </p:spPr>
      </p:pic>
      <p:pic>
        <p:nvPicPr>
          <p:cNvPr id="269" name="Google Shape;269;p1"/>
          <p:cNvPicPr preferRelativeResize="0"/>
          <p:nvPr/>
        </p:nvPicPr>
        <p:blipFill rotWithShape="1">
          <a:blip r:embed="rId5">
            <a:alphaModFix/>
          </a:blip>
          <a:srcRect b="0" l="0" r="0" t="0"/>
          <a:stretch/>
        </p:blipFill>
        <p:spPr>
          <a:xfrm>
            <a:off x="8585598" y="2422878"/>
            <a:ext cx="1549273" cy="1495706"/>
          </a:xfrm>
          <a:prstGeom prst="rect">
            <a:avLst/>
          </a:prstGeom>
          <a:noFill/>
          <a:ln>
            <a:noFill/>
          </a:ln>
        </p:spPr>
      </p:pic>
      <p:grpSp>
        <p:nvGrpSpPr>
          <p:cNvPr id="270" name="Google Shape;270;p1"/>
          <p:cNvGrpSpPr/>
          <p:nvPr/>
        </p:nvGrpSpPr>
        <p:grpSpPr>
          <a:xfrm>
            <a:off x="0" y="5948039"/>
            <a:ext cx="12192000" cy="909961"/>
            <a:chOff x="0" y="5948039"/>
            <a:chExt cx="12192000" cy="909961"/>
          </a:xfrm>
        </p:grpSpPr>
        <p:sp>
          <p:nvSpPr>
            <p:cNvPr id="271" name="Google Shape;271;p1"/>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72" name="Google Shape;272;p1"/>
            <p:cNvPicPr preferRelativeResize="0"/>
            <p:nvPr/>
          </p:nvPicPr>
          <p:blipFill rotWithShape="1">
            <a:blip r:embed="rId6">
              <a:alphaModFix/>
            </a:blip>
            <a:srcRect b="0" l="0" r="0" t="0"/>
            <a:stretch/>
          </p:blipFill>
          <p:spPr>
            <a:xfrm>
              <a:off x="9880477" y="6021512"/>
              <a:ext cx="2024479" cy="763014"/>
            </a:xfrm>
            <a:prstGeom prst="rect">
              <a:avLst/>
            </a:prstGeom>
            <a:noFill/>
            <a:ln>
              <a:noFill/>
            </a:ln>
          </p:spPr>
        </p:pic>
      </p:grpSp>
      <p:sp>
        <p:nvSpPr>
          <p:cNvPr id="273" name="Google Shape;273;p1"/>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combination FSA cover?</a:t>
            </a:r>
            <a:endParaRPr b="1" sz="3600">
              <a:solidFill>
                <a:schemeClr val="dk1"/>
              </a:solidFill>
              <a:latin typeface="Arial"/>
              <a:ea typeface="Arial"/>
              <a:cs typeface="Arial"/>
              <a:sym typeface="Arial"/>
            </a:endParaRPr>
          </a:p>
        </p:txBody>
      </p:sp>
      <p:sp>
        <p:nvSpPr>
          <p:cNvPr id="279" name="Google Shape;279;p2"/>
          <p:cNvSpPr txBox="1"/>
          <p:nvPr/>
        </p:nvSpPr>
        <p:spPr>
          <a:xfrm>
            <a:off x="1335281" y="3023702"/>
            <a:ext cx="3041700" cy="136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1800" u="none" cap="none" strike="noStrike">
                <a:solidFill>
                  <a:srgbClr val="003648"/>
                </a:solidFill>
              </a:rPr>
              <a:t>dental, </a:t>
            </a:r>
            <a:endParaRPr/>
          </a:p>
          <a:p>
            <a:pPr indent="0" lvl="0" marL="0" marR="0" rtl="0" algn="l">
              <a:lnSpc>
                <a:spcPct val="100000"/>
              </a:lnSpc>
              <a:spcBef>
                <a:spcPts val="0"/>
              </a:spcBef>
              <a:spcAft>
                <a:spcPts val="0"/>
              </a:spcAft>
              <a:buClr>
                <a:srgbClr val="000000"/>
              </a:buClr>
              <a:buSzPts val="2400"/>
              <a:buFont typeface="Arial"/>
              <a:buNone/>
            </a:pPr>
            <a:r>
              <a:rPr b="1" i="0" lang="en-US" sz="1800" u="none" cap="none" strike="noStrike">
                <a:solidFill>
                  <a:srgbClr val="003648"/>
                </a:solidFill>
              </a:rPr>
              <a:t>vision, </a:t>
            </a:r>
            <a:endParaRPr/>
          </a:p>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rgbClr val="003648"/>
                </a:solidFill>
              </a:rPr>
              <a:t>and </a:t>
            </a:r>
            <a:r>
              <a:rPr b="1" i="0" lang="en-US" sz="1800" u="none" cap="none" strike="noStrike">
                <a:solidFill>
                  <a:srgbClr val="003648"/>
                </a:solidFill>
              </a:rPr>
              <a:t>preventative*</a:t>
            </a:r>
            <a:endParaRPr/>
          </a:p>
          <a:p>
            <a:pPr indent="0" lvl="0" marL="0" marR="0" rtl="0" algn="l">
              <a:lnSpc>
                <a:spcPct val="100000"/>
              </a:lnSpc>
              <a:spcBef>
                <a:spcPts val="0"/>
              </a:spcBef>
              <a:spcAft>
                <a:spcPts val="0"/>
              </a:spcAft>
              <a:buClr>
                <a:srgbClr val="000000"/>
              </a:buClr>
              <a:buSzPts val="2400"/>
              <a:buFont typeface="Arial"/>
              <a:buNone/>
            </a:pPr>
            <a:r>
              <a:t/>
            </a:r>
            <a:endParaRPr b="1" i="0" sz="1800" u="none" cap="none" strike="noStrike">
              <a:solidFill>
                <a:srgbClr val="003648"/>
              </a:solidFill>
            </a:endParaRPr>
          </a:p>
          <a:p>
            <a:pPr indent="0" lvl="0" marL="0" marR="0" rtl="0" algn="l">
              <a:lnSpc>
                <a:spcPct val="100000"/>
              </a:lnSpc>
              <a:spcBef>
                <a:spcPts val="0"/>
              </a:spcBef>
              <a:spcAft>
                <a:spcPts val="0"/>
              </a:spcAft>
              <a:buClr>
                <a:srgbClr val="000000"/>
              </a:buClr>
              <a:buSzPts val="2400"/>
              <a:buFont typeface="Arial"/>
              <a:buNone/>
            </a:pPr>
            <a:r>
              <a:rPr i="1" lang="en-US" sz="1100" u="none" cap="none" strike="noStrike">
                <a:solidFill>
                  <a:srgbClr val="003648"/>
                </a:solidFill>
              </a:rPr>
              <a:t>*Pre IRS Statutory Deductible</a:t>
            </a:r>
            <a:endParaRPr i="1" sz="1100" u="none" cap="none" strike="noStrike">
              <a:solidFill>
                <a:srgbClr val="003648"/>
              </a:solidFill>
            </a:endParaRPr>
          </a:p>
        </p:txBody>
      </p:sp>
      <p:grpSp>
        <p:nvGrpSpPr>
          <p:cNvPr id="280" name="Google Shape;280;p2"/>
          <p:cNvGrpSpPr/>
          <p:nvPr/>
        </p:nvGrpSpPr>
        <p:grpSpPr>
          <a:xfrm>
            <a:off x="0" y="5948039"/>
            <a:ext cx="12192000" cy="909961"/>
            <a:chOff x="0" y="5948039"/>
            <a:chExt cx="12192000" cy="909961"/>
          </a:xfrm>
        </p:grpSpPr>
        <p:sp>
          <p:nvSpPr>
            <p:cNvPr id="281" name="Google Shape;281;p2"/>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82" name="Google Shape;282;p2"/>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83" name="Google Shape;283;p2"/>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4" name="Google Shape;284;p2"/>
          <p:cNvSpPr/>
          <p:nvPr/>
        </p:nvSpPr>
        <p:spPr>
          <a:xfrm>
            <a:off x="5279804" y="1410113"/>
            <a:ext cx="4037771" cy="4037771"/>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285" name="Google Shape;285;p2"/>
          <p:cNvCxnSpPr/>
          <p:nvPr/>
        </p:nvCxnSpPr>
        <p:spPr>
          <a:xfrm>
            <a:off x="7298689" y="1219200"/>
            <a:ext cx="0" cy="4572000"/>
          </a:xfrm>
          <a:prstGeom prst="straightConnector1">
            <a:avLst/>
          </a:prstGeom>
          <a:noFill/>
          <a:ln cap="flat" cmpd="sng" w="57150">
            <a:solidFill>
              <a:schemeClr val="accent1"/>
            </a:solidFill>
            <a:prstDash val="solid"/>
            <a:round/>
            <a:headEnd len="sm" w="sm" type="none"/>
            <a:tailEnd len="sm" w="sm" type="none"/>
          </a:ln>
        </p:spPr>
      </p:cxnSp>
      <p:sp>
        <p:nvSpPr>
          <p:cNvPr id="286" name="Google Shape;286;p2"/>
          <p:cNvSpPr/>
          <p:nvPr/>
        </p:nvSpPr>
        <p:spPr>
          <a:xfrm>
            <a:off x="4866004" y="2932982"/>
            <a:ext cx="827600" cy="8276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7" name="Google Shape;287;p2"/>
          <p:cNvSpPr/>
          <p:nvPr/>
        </p:nvSpPr>
        <p:spPr>
          <a:xfrm>
            <a:off x="5173291" y="4049936"/>
            <a:ext cx="827600" cy="827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8" name="Google Shape;288;p2"/>
          <p:cNvSpPr/>
          <p:nvPr/>
        </p:nvSpPr>
        <p:spPr>
          <a:xfrm>
            <a:off x="6107404" y="4870362"/>
            <a:ext cx="827600" cy="827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 name="Google Shape;289;p2"/>
          <p:cNvSpPr/>
          <p:nvPr/>
        </p:nvSpPr>
        <p:spPr>
          <a:xfrm>
            <a:off x="8903775" y="2932982"/>
            <a:ext cx="827600" cy="827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90" name="Google Shape;290;p2"/>
          <p:cNvSpPr txBox="1"/>
          <p:nvPr/>
        </p:nvSpPr>
        <p:spPr>
          <a:xfrm>
            <a:off x="8167847" y="4331773"/>
            <a:ext cx="3737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rPr>
              <a:t>After you hit the IRS deductible, </a:t>
            </a:r>
            <a:r>
              <a:rPr i="0" lang="en-US" sz="1600" u="none" cap="none" strike="noStrike">
                <a:solidFill>
                  <a:schemeClr val="dk1"/>
                </a:solidFill>
              </a:rPr>
              <a:t>your combination FSA can cover eligible out of pocket medical expenses </a:t>
            </a:r>
            <a:endParaRPr i="0" sz="1400" u="none" cap="none" strike="noStrike">
              <a:solidFill>
                <a:schemeClr val="dk1"/>
              </a:solidFill>
            </a:endParaRPr>
          </a:p>
        </p:txBody>
      </p:sp>
      <p:sp>
        <p:nvSpPr>
          <p:cNvPr id="291" name="Google Shape;291;p2"/>
          <p:cNvSpPr txBox="1"/>
          <p:nvPr/>
        </p:nvSpPr>
        <p:spPr>
          <a:xfrm>
            <a:off x="1326327" y="1445479"/>
            <a:ext cx="4181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2400" u="none" cap="none" strike="noStrike">
                <a:solidFill>
                  <a:schemeClr val="dk1"/>
                </a:solidFill>
              </a:rPr>
              <a:t>Use in combination with your health savings account (HSA) to cover:</a:t>
            </a:r>
            <a:endParaRPr b="1" i="0" sz="2000" u="none" cap="none" strike="noStrike">
              <a:solidFill>
                <a:schemeClr val="dk1"/>
              </a:solidFill>
            </a:endParaRPr>
          </a:p>
        </p:txBody>
      </p:sp>
      <p:sp>
        <p:nvSpPr>
          <p:cNvPr id="292" name="Google Shape;292;p2"/>
          <p:cNvSpPr/>
          <p:nvPr/>
        </p:nvSpPr>
        <p:spPr>
          <a:xfrm>
            <a:off x="5072113" y="3107643"/>
            <a:ext cx="393609" cy="507281"/>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3" name="Google Shape;293;p2"/>
          <p:cNvGrpSpPr/>
          <p:nvPr/>
        </p:nvGrpSpPr>
        <p:grpSpPr>
          <a:xfrm>
            <a:off x="5318053" y="4245137"/>
            <a:ext cx="529207" cy="419972"/>
            <a:chOff x="2757825" y="3166725"/>
            <a:chExt cx="101375" cy="80450"/>
          </a:xfrm>
        </p:grpSpPr>
        <p:sp>
          <p:nvSpPr>
            <p:cNvPr id="294" name="Google Shape;294;p2"/>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9" name="Google Shape;299;p2"/>
          <p:cNvGrpSpPr/>
          <p:nvPr/>
        </p:nvGrpSpPr>
        <p:grpSpPr>
          <a:xfrm>
            <a:off x="9053538" y="3107643"/>
            <a:ext cx="511719" cy="507281"/>
            <a:chOff x="2756150" y="2971175"/>
            <a:chExt cx="98025" cy="97175"/>
          </a:xfrm>
        </p:grpSpPr>
        <p:sp>
          <p:nvSpPr>
            <p:cNvPr id="300" name="Google Shape;300;p2"/>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2"/>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6" name="Google Shape;306;p2"/>
          <p:cNvGrpSpPr/>
          <p:nvPr/>
        </p:nvGrpSpPr>
        <p:grpSpPr>
          <a:xfrm>
            <a:off x="6293561" y="5013689"/>
            <a:ext cx="466467" cy="581006"/>
            <a:chOff x="3721825" y="1434300"/>
            <a:chExt cx="76675" cy="95500"/>
          </a:xfrm>
        </p:grpSpPr>
        <p:sp>
          <p:nvSpPr>
            <p:cNvPr id="307" name="Google Shape;307;p2"/>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g18f7eb50b35_0_195"/>
          <p:cNvPicPr preferRelativeResize="0"/>
          <p:nvPr/>
        </p:nvPicPr>
        <p:blipFill rotWithShape="1">
          <a:blip r:embed="rId3">
            <a:alphaModFix/>
          </a:blip>
          <a:srcRect b="0" l="16473" r="25206" t="0"/>
          <a:stretch/>
        </p:blipFill>
        <p:spPr>
          <a:xfrm>
            <a:off x="0" y="-11"/>
            <a:ext cx="5999747" cy="6858000"/>
          </a:xfrm>
          <a:prstGeom prst="rect">
            <a:avLst/>
          </a:prstGeom>
          <a:noFill/>
          <a:ln>
            <a:noFill/>
          </a:ln>
        </p:spPr>
      </p:pic>
      <p:sp>
        <p:nvSpPr>
          <p:cNvPr id="314" name="Google Shape;314;g18f7eb50b35_0_195"/>
          <p:cNvSpPr/>
          <p:nvPr/>
        </p:nvSpPr>
        <p:spPr>
          <a:xfrm>
            <a:off x="43543" y="0"/>
            <a:ext cx="12104913" cy="6868009"/>
          </a:xfrm>
          <a:prstGeom prst="rect">
            <a:avLst/>
          </a:prstGeom>
          <a:gradFill>
            <a:gsLst>
              <a:gs pos="0">
                <a:schemeClr val="dk1"/>
              </a:gs>
              <a:gs pos="47000">
                <a:schemeClr val="dk1"/>
              </a:gs>
              <a:gs pos="57759">
                <a:srgbClr val="003648">
                  <a:alpha val="94901"/>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 name="Google Shape;315;g18f7eb50b35_0_195"/>
          <p:cNvSpPr txBox="1"/>
          <p:nvPr/>
        </p:nvSpPr>
        <p:spPr>
          <a:xfrm>
            <a:off x="2808513" y="2639033"/>
            <a:ext cx="8680200" cy="23088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chemeClr val="lt1"/>
                </a:solidFill>
              </a:rPr>
              <a:t>Limited medical flexible spending account </a:t>
            </a:r>
            <a:r>
              <a:rPr b="1" i="0" lang="en-US" sz="4800" u="none" cap="none" strike="noStrike">
                <a:solidFill>
                  <a:schemeClr val="accent1"/>
                </a:solidFill>
              </a:rPr>
              <a:t>(limited FSA)</a:t>
            </a:r>
            <a:endParaRPr i="0" sz="1400" u="none" cap="none" strike="noStrike">
              <a:solidFill>
                <a:schemeClr val="accen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18f7eb50b35_0_204"/>
          <p:cNvSpPr txBox="1"/>
          <p:nvPr>
            <p:ph type="title"/>
          </p:nvPr>
        </p:nvSpPr>
        <p:spPr>
          <a:xfrm>
            <a:off x="847687" y="201982"/>
            <a:ext cx="10515600" cy="72502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Limited FSA</a:t>
            </a:r>
            <a:endParaRPr b="1" sz="3600">
              <a:solidFill>
                <a:schemeClr val="dk1"/>
              </a:solidFill>
              <a:latin typeface="Arial"/>
              <a:ea typeface="Arial"/>
              <a:cs typeface="Arial"/>
              <a:sym typeface="Arial"/>
            </a:endParaRPr>
          </a:p>
        </p:txBody>
      </p:sp>
      <p:sp>
        <p:nvSpPr>
          <p:cNvPr id="321" name="Google Shape;321;g18f7eb50b35_0_204"/>
          <p:cNvSpPr txBox="1"/>
          <p:nvPr/>
        </p:nvSpPr>
        <p:spPr>
          <a:xfrm>
            <a:off x="1636296" y="4333671"/>
            <a:ext cx="1929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rPr>
              <a:t>Dental</a:t>
            </a:r>
            <a:endParaRPr b="1" i="0" sz="2400" u="none" cap="none" strike="noStrike">
              <a:solidFill>
                <a:schemeClr val="dk1"/>
              </a:solidFill>
            </a:endParaRPr>
          </a:p>
        </p:txBody>
      </p:sp>
      <p:sp>
        <p:nvSpPr>
          <p:cNvPr id="322" name="Google Shape;322;g18f7eb50b35_0_204"/>
          <p:cNvSpPr txBox="1"/>
          <p:nvPr/>
        </p:nvSpPr>
        <p:spPr>
          <a:xfrm>
            <a:off x="5168843" y="4333671"/>
            <a:ext cx="14118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rPr>
              <a:t>Vision</a:t>
            </a:r>
            <a:endParaRPr b="1" i="0" sz="2400" u="none" cap="none" strike="noStrike">
              <a:solidFill>
                <a:schemeClr val="dk1"/>
              </a:solidFill>
            </a:endParaRPr>
          </a:p>
        </p:txBody>
      </p:sp>
      <p:sp>
        <p:nvSpPr>
          <p:cNvPr id="323" name="Google Shape;323;g18f7eb50b35_0_204"/>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4" name="Google Shape;324;g18f7eb50b35_0_204"/>
          <p:cNvSpPr txBox="1"/>
          <p:nvPr/>
        </p:nvSpPr>
        <p:spPr>
          <a:xfrm>
            <a:off x="8298460" y="4333671"/>
            <a:ext cx="218335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rPr>
              <a:t>Preventative</a:t>
            </a:r>
            <a:endParaRPr b="1" i="0" sz="2400" u="none" cap="none" strike="noStrike">
              <a:solidFill>
                <a:schemeClr val="dk1"/>
              </a:solidFill>
            </a:endParaRPr>
          </a:p>
        </p:txBody>
      </p:sp>
      <p:sp>
        <p:nvSpPr>
          <p:cNvPr id="325" name="Google Shape;325;g18f7eb50b35_0_204"/>
          <p:cNvSpPr/>
          <p:nvPr/>
        </p:nvSpPr>
        <p:spPr>
          <a:xfrm>
            <a:off x="4890959"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g18f7eb50b35_0_204"/>
          <p:cNvSpPr/>
          <p:nvPr/>
        </p:nvSpPr>
        <p:spPr>
          <a:xfrm>
            <a:off x="8298460"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27" name="Google Shape;327;g18f7eb50b35_0_204"/>
          <p:cNvPicPr preferRelativeResize="0"/>
          <p:nvPr/>
        </p:nvPicPr>
        <p:blipFill rotWithShape="1">
          <a:blip r:embed="rId3">
            <a:alphaModFix/>
          </a:blip>
          <a:srcRect b="0" l="0" r="0" t="0"/>
          <a:stretch/>
        </p:blipFill>
        <p:spPr>
          <a:xfrm>
            <a:off x="4709962" y="2138384"/>
            <a:ext cx="2292295" cy="2213040"/>
          </a:xfrm>
          <a:prstGeom prst="rect">
            <a:avLst/>
          </a:prstGeom>
          <a:noFill/>
          <a:ln>
            <a:noFill/>
          </a:ln>
        </p:spPr>
      </p:pic>
      <p:pic>
        <p:nvPicPr>
          <p:cNvPr id="328" name="Google Shape;328;g18f7eb50b35_0_204"/>
          <p:cNvPicPr preferRelativeResize="0"/>
          <p:nvPr/>
        </p:nvPicPr>
        <p:blipFill rotWithShape="1">
          <a:blip r:embed="rId4">
            <a:alphaModFix/>
          </a:blip>
          <a:srcRect b="0" l="0" r="0" t="0"/>
          <a:stretch/>
        </p:blipFill>
        <p:spPr>
          <a:xfrm>
            <a:off x="1636296" y="2295853"/>
            <a:ext cx="1929300" cy="1862595"/>
          </a:xfrm>
          <a:prstGeom prst="rect">
            <a:avLst/>
          </a:prstGeom>
          <a:noFill/>
          <a:ln>
            <a:noFill/>
          </a:ln>
        </p:spPr>
      </p:pic>
      <p:grpSp>
        <p:nvGrpSpPr>
          <p:cNvPr id="329" name="Google Shape;329;g18f7eb50b35_0_204"/>
          <p:cNvGrpSpPr/>
          <p:nvPr/>
        </p:nvGrpSpPr>
        <p:grpSpPr>
          <a:xfrm>
            <a:off x="8787059" y="2647503"/>
            <a:ext cx="930753" cy="1159296"/>
            <a:chOff x="3721825" y="1434300"/>
            <a:chExt cx="76675" cy="95500"/>
          </a:xfrm>
        </p:grpSpPr>
        <p:sp>
          <p:nvSpPr>
            <p:cNvPr id="330" name="Google Shape;330;g18f7eb50b35_0_204"/>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18f7eb50b35_0_204"/>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2" name="Google Shape;332;g18f7eb50b35_0_204"/>
          <p:cNvGrpSpPr/>
          <p:nvPr/>
        </p:nvGrpSpPr>
        <p:grpSpPr>
          <a:xfrm>
            <a:off x="0" y="5948039"/>
            <a:ext cx="12192000" cy="909961"/>
            <a:chOff x="0" y="5948039"/>
            <a:chExt cx="12192000" cy="909961"/>
          </a:xfrm>
        </p:grpSpPr>
        <p:sp>
          <p:nvSpPr>
            <p:cNvPr id="333" name="Google Shape;333;g18f7eb50b35_0_20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34" name="Google Shape;334;g18f7eb50b35_0_204"/>
            <p:cNvPicPr preferRelativeResize="0"/>
            <p:nvPr/>
          </p:nvPicPr>
          <p:blipFill rotWithShape="1">
            <a:blip r:embed="rId5">
              <a:alphaModFix/>
            </a:blip>
            <a:srcRect b="0" l="0" r="0" t="0"/>
            <a:stretch/>
          </p:blipFill>
          <p:spPr>
            <a:xfrm>
              <a:off x="9880477" y="6021512"/>
              <a:ext cx="2024479" cy="763014"/>
            </a:xfrm>
            <a:prstGeom prst="rect">
              <a:avLst/>
            </a:prstGeom>
            <a:noFill/>
            <a:ln>
              <a:noFill/>
            </a:ln>
          </p:spPr>
        </p:pic>
      </p:grpSp>
      <p:sp>
        <p:nvSpPr>
          <p:cNvPr id="335" name="Google Shape;335;g18f7eb50b35_0_204"/>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3"/>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limited FSA cover?</a:t>
            </a:r>
            <a:endParaRPr b="1" sz="3600">
              <a:solidFill>
                <a:schemeClr val="dk1"/>
              </a:solidFill>
              <a:latin typeface="Arial"/>
              <a:ea typeface="Arial"/>
              <a:cs typeface="Arial"/>
              <a:sym typeface="Arial"/>
            </a:endParaRPr>
          </a:p>
        </p:txBody>
      </p:sp>
      <p:grpSp>
        <p:nvGrpSpPr>
          <p:cNvPr id="341" name="Google Shape;341;p3"/>
          <p:cNvGrpSpPr/>
          <p:nvPr/>
        </p:nvGrpSpPr>
        <p:grpSpPr>
          <a:xfrm>
            <a:off x="0" y="5948039"/>
            <a:ext cx="12192000" cy="909961"/>
            <a:chOff x="0" y="5948039"/>
            <a:chExt cx="12192000" cy="909961"/>
          </a:xfrm>
        </p:grpSpPr>
        <p:sp>
          <p:nvSpPr>
            <p:cNvPr id="342" name="Google Shape;342;p3"/>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43" name="Google Shape;343;p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44" name="Google Shape;344;p3"/>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5" name="Google Shape;345;p3"/>
          <p:cNvSpPr/>
          <p:nvPr/>
        </p:nvSpPr>
        <p:spPr>
          <a:xfrm>
            <a:off x="6358210" y="1542130"/>
            <a:ext cx="4037771" cy="4037771"/>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6" name="Google Shape;346;p3"/>
          <p:cNvSpPr/>
          <p:nvPr/>
        </p:nvSpPr>
        <p:spPr>
          <a:xfrm>
            <a:off x="9515855" y="4469114"/>
            <a:ext cx="827600" cy="8276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7" name="Google Shape;347;p3"/>
          <p:cNvSpPr/>
          <p:nvPr/>
        </p:nvSpPr>
        <p:spPr>
          <a:xfrm>
            <a:off x="9982181" y="3226008"/>
            <a:ext cx="827600" cy="8276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8" name="Google Shape;348;p3"/>
          <p:cNvSpPr/>
          <p:nvPr/>
        </p:nvSpPr>
        <p:spPr>
          <a:xfrm>
            <a:off x="9568381" y="1908663"/>
            <a:ext cx="827600" cy="827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49" name="Google Shape;349;p3"/>
          <p:cNvSpPr txBox="1"/>
          <p:nvPr/>
        </p:nvSpPr>
        <p:spPr>
          <a:xfrm>
            <a:off x="794148" y="1435682"/>
            <a:ext cx="5564100" cy="367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dk1"/>
                </a:solidFill>
              </a:rPr>
              <a:t>There are thousands of eligible items, including:</a:t>
            </a:r>
            <a:endParaRPr/>
          </a:p>
          <a:p>
            <a:pPr indent="0" lvl="0" marL="0" marR="0" rtl="0" algn="l">
              <a:lnSpc>
                <a:spcPct val="100000"/>
              </a:lnSpc>
              <a:spcBef>
                <a:spcPts val="0"/>
              </a:spcBef>
              <a:spcAft>
                <a:spcPts val="0"/>
              </a:spcAft>
              <a:buNone/>
            </a:pPr>
            <a:r>
              <a:t/>
            </a:r>
            <a:endParaRPr b="1" i="0" sz="2000" u="none" cap="none" strike="noStrike">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Dental and orthodontia office visits and expenses</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Dental implants, dentures and bridges</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Optometrist and ophthalmologist visits and expenses</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Eyeglasses, contacts, prescription sunglasses, solutions and drops </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Laser eye surgery</a:t>
            </a:r>
            <a:endParaRPr i="0" sz="1800" u="none" cap="none" strike="noStrike">
              <a:solidFill>
                <a:schemeClr val="dk1"/>
              </a:solidFill>
            </a:endParaRPr>
          </a:p>
        </p:txBody>
      </p:sp>
      <p:sp>
        <p:nvSpPr>
          <p:cNvPr id="350" name="Google Shape;350;p3"/>
          <p:cNvSpPr/>
          <p:nvPr/>
        </p:nvSpPr>
        <p:spPr>
          <a:xfrm>
            <a:off x="9721964" y="4643775"/>
            <a:ext cx="393609" cy="507281"/>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3"/>
          <p:cNvGrpSpPr/>
          <p:nvPr/>
        </p:nvGrpSpPr>
        <p:grpSpPr>
          <a:xfrm>
            <a:off x="10126943" y="3421209"/>
            <a:ext cx="529207" cy="419972"/>
            <a:chOff x="2757825" y="3166725"/>
            <a:chExt cx="101375" cy="80450"/>
          </a:xfrm>
        </p:grpSpPr>
        <p:sp>
          <p:nvSpPr>
            <p:cNvPr id="352" name="Google Shape;352;p3"/>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3"/>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3"/>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3"/>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3"/>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7" name="Google Shape;357;p3"/>
          <p:cNvGrpSpPr/>
          <p:nvPr/>
        </p:nvGrpSpPr>
        <p:grpSpPr>
          <a:xfrm>
            <a:off x="9754538" y="2051990"/>
            <a:ext cx="466467" cy="581006"/>
            <a:chOff x="3721825" y="1434300"/>
            <a:chExt cx="76675" cy="95500"/>
          </a:xfrm>
        </p:grpSpPr>
        <p:sp>
          <p:nvSpPr>
            <p:cNvPr id="358" name="Google Shape;358;p3"/>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4"/>
          <p:cNvPicPr preferRelativeResize="0"/>
          <p:nvPr/>
        </p:nvPicPr>
        <p:blipFill rotWithShape="1">
          <a:blip r:embed="rId3">
            <a:alphaModFix/>
          </a:blip>
          <a:srcRect b="0" l="0" r="0" t="0"/>
          <a:stretch/>
        </p:blipFill>
        <p:spPr>
          <a:xfrm>
            <a:off x="0" y="0"/>
            <a:ext cx="10307230" cy="6858000"/>
          </a:xfrm>
          <a:prstGeom prst="rect">
            <a:avLst/>
          </a:prstGeom>
          <a:noFill/>
          <a:ln>
            <a:noFill/>
          </a:ln>
        </p:spPr>
      </p:pic>
      <p:sp>
        <p:nvSpPr>
          <p:cNvPr id="365" name="Google Shape;365;p4"/>
          <p:cNvSpPr/>
          <p:nvPr/>
        </p:nvSpPr>
        <p:spPr>
          <a:xfrm>
            <a:off x="1" y="0"/>
            <a:ext cx="12148456" cy="6868009"/>
          </a:xfrm>
          <a:prstGeom prst="rect">
            <a:avLst/>
          </a:prstGeom>
          <a:gradFill>
            <a:gsLst>
              <a:gs pos="0">
                <a:schemeClr val="dk1"/>
              </a:gs>
              <a:gs pos="22000">
                <a:schemeClr val="dk1"/>
              </a:gs>
              <a:gs pos="32000">
                <a:srgbClr val="003648">
                  <a:alpha val="89803"/>
                </a:srgbClr>
              </a:gs>
              <a:gs pos="77000">
                <a:srgbClr val="003648">
                  <a:alpha val="40784"/>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6" name="Google Shape;366;p4"/>
          <p:cNvSpPr txBox="1"/>
          <p:nvPr/>
        </p:nvSpPr>
        <p:spPr>
          <a:xfrm>
            <a:off x="2764970" y="1859380"/>
            <a:ext cx="8680200" cy="15699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rgbClr val="FFFFFF"/>
                </a:solidFill>
              </a:rPr>
              <a:t>Utilizing </a:t>
            </a:r>
            <a:r>
              <a:rPr b="1" i="0" lang="en-US" sz="4800" u="none" cap="none" strike="noStrike">
                <a:solidFill>
                  <a:srgbClr val="00D17C"/>
                </a:solidFill>
              </a:rPr>
              <a:t>flexible </a:t>
            </a:r>
            <a:r>
              <a:rPr b="1" i="0" lang="en-US" sz="4800" u="none" cap="none" strike="noStrike">
                <a:solidFill>
                  <a:schemeClr val="lt1"/>
                </a:solidFill>
              </a:rPr>
              <a:t>spending accounts</a:t>
            </a:r>
            <a:endParaRPr i="0" sz="1400" u="none" cap="none" strike="noStrike">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4"/>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72" name="Google Shape;372;p34"/>
          <p:cNvPicPr preferRelativeResize="0"/>
          <p:nvPr/>
        </p:nvPicPr>
        <p:blipFill rotWithShape="1">
          <a:blip r:embed="rId3">
            <a:alphaModFix/>
          </a:blip>
          <a:srcRect b="0" l="28190" r="30942" t="0"/>
          <a:stretch/>
        </p:blipFill>
        <p:spPr>
          <a:xfrm>
            <a:off x="8051716" y="0"/>
            <a:ext cx="4204156" cy="6858000"/>
          </a:xfrm>
          <a:prstGeom prst="rect">
            <a:avLst/>
          </a:prstGeom>
          <a:noFill/>
          <a:ln>
            <a:noFill/>
          </a:ln>
        </p:spPr>
      </p:pic>
      <p:sp>
        <p:nvSpPr>
          <p:cNvPr id="373" name="Google Shape;373;p34"/>
          <p:cNvSpPr txBox="1"/>
          <p:nvPr>
            <p:ph type="title"/>
          </p:nvPr>
        </p:nvSpPr>
        <p:spPr>
          <a:xfrm>
            <a:off x="838200" y="-31359"/>
            <a:ext cx="10515600" cy="9274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latin typeface="Arial"/>
                <a:ea typeface="Arial"/>
                <a:cs typeface="Arial"/>
                <a:sym typeface="Arial"/>
              </a:rPr>
              <a:t>IRS regulations</a:t>
            </a:r>
            <a:endParaRPr b="1" sz="3600">
              <a:latin typeface="Arial"/>
              <a:ea typeface="Arial"/>
              <a:cs typeface="Arial"/>
              <a:sym typeface="Arial"/>
            </a:endParaRPr>
          </a:p>
        </p:txBody>
      </p:sp>
      <p:sp>
        <p:nvSpPr>
          <p:cNvPr id="374" name="Google Shape;374;p34"/>
          <p:cNvSpPr txBox="1"/>
          <p:nvPr>
            <p:ph idx="1" type="body"/>
          </p:nvPr>
        </p:nvSpPr>
        <p:spPr>
          <a:xfrm>
            <a:off x="838200" y="1458090"/>
            <a:ext cx="5987473" cy="3867239"/>
          </a:xfrm>
          <a:prstGeom prst="rect">
            <a:avLst/>
          </a:prstGeom>
          <a:noFill/>
          <a:ln>
            <a:noFill/>
          </a:ln>
        </p:spPr>
        <p:txBody>
          <a:bodyPr anchorCtr="0" anchor="t" bIns="45700" lIns="91425" spcFirstLastPara="1" rIns="91425" wrap="square" tIns="45700">
            <a:normAutofit fontScale="92500" lnSpcReduction="20000"/>
          </a:bodyPr>
          <a:lstStyle/>
          <a:p>
            <a:pPr indent="0" lvl="0" marL="101600" rtl="0" algn="l">
              <a:lnSpc>
                <a:spcPct val="150000"/>
              </a:lnSpc>
              <a:spcBef>
                <a:spcPts val="1000"/>
              </a:spcBef>
              <a:spcAft>
                <a:spcPts val="0"/>
              </a:spcAft>
              <a:buSzPct val="83333"/>
              <a:buNone/>
            </a:pPr>
            <a:r>
              <a:rPr lang="en-US" sz="2400">
                <a:solidFill>
                  <a:schemeClr val="dk1"/>
                </a:solidFill>
                <a:latin typeface="Arial"/>
                <a:ea typeface="Arial"/>
                <a:cs typeface="Arial"/>
                <a:sym typeface="Arial"/>
              </a:rPr>
              <a:t>Qualifying status changes include:</a:t>
            </a:r>
            <a:endParaRPr sz="24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Elections cannot be changed mid-year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Qualifying status changes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Marital status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Number of dependents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Job status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Daycare cost/provider change </a:t>
            </a:r>
            <a:endParaRPr sz="1800">
              <a:solidFill>
                <a:schemeClr val="dk1"/>
              </a:solidFill>
              <a:latin typeface="Arial"/>
              <a:ea typeface="Arial"/>
              <a:cs typeface="Arial"/>
              <a:sym typeface="Arial"/>
            </a:endParaRPr>
          </a:p>
          <a:p>
            <a:pPr indent="-334327"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30 days to make changes</a:t>
            </a:r>
            <a:endParaRPr sz="18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ct val="83333"/>
              <a:buNone/>
            </a:pPr>
            <a:r>
              <a:t/>
            </a:r>
            <a:endParaRPr sz="2400">
              <a:solidFill>
                <a:schemeClr val="dk1"/>
              </a:solidFill>
              <a:latin typeface="Arial"/>
              <a:ea typeface="Arial"/>
              <a:cs typeface="Arial"/>
              <a:sym typeface="Arial"/>
            </a:endParaRPr>
          </a:p>
        </p:txBody>
      </p:sp>
      <p:grpSp>
        <p:nvGrpSpPr>
          <p:cNvPr id="375" name="Google Shape;375;p34"/>
          <p:cNvGrpSpPr/>
          <p:nvPr/>
        </p:nvGrpSpPr>
        <p:grpSpPr>
          <a:xfrm>
            <a:off x="0" y="5948039"/>
            <a:ext cx="12192000" cy="909961"/>
            <a:chOff x="0" y="5948039"/>
            <a:chExt cx="12192000" cy="909961"/>
          </a:xfrm>
        </p:grpSpPr>
        <p:sp>
          <p:nvSpPr>
            <p:cNvPr id="376" name="Google Shape;376;p3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77" name="Google Shape;377;p3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8f7eb50b35_0_235"/>
          <p:cNvSpPr/>
          <p:nvPr/>
        </p:nvSpPr>
        <p:spPr>
          <a:xfrm>
            <a:off x="4204357" y="1958108"/>
            <a:ext cx="7987443" cy="489989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83" name="Google Shape;383;g18f7eb50b35_0_235"/>
          <p:cNvGrpSpPr/>
          <p:nvPr/>
        </p:nvGrpSpPr>
        <p:grpSpPr>
          <a:xfrm>
            <a:off x="0" y="5948039"/>
            <a:ext cx="12192000" cy="909961"/>
            <a:chOff x="0" y="5948039"/>
            <a:chExt cx="12192000" cy="909961"/>
          </a:xfrm>
        </p:grpSpPr>
        <p:sp>
          <p:nvSpPr>
            <p:cNvPr id="384" name="Google Shape;384;g18f7eb50b35_0_235"/>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85" name="Google Shape;385;g18f7eb50b35_0_235"/>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86" name="Google Shape;386;g18f7eb50b35_0_235"/>
          <p:cNvSpPr txBox="1"/>
          <p:nvPr>
            <p:ph idx="1" type="body"/>
          </p:nvPr>
        </p:nvSpPr>
        <p:spPr>
          <a:xfrm>
            <a:off x="5961487" y="2199594"/>
            <a:ext cx="4931229" cy="3105604"/>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387" name="Google Shape;387;g18f7eb50b35_0_235"/>
          <p:cNvPicPr preferRelativeResize="0"/>
          <p:nvPr/>
        </p:nvPicPr>
        <p:blipFill rotWithShape="1">
          <a:blip r:embed="rId4">
            <a:alphaModFix/>
          </a:blip>
          <a:srcRect b="0" l="12272" r="40529" t="0"/>
          <a:stretch/>
        </p:blipFill>
        <p:spPr>
          <a:xfrm>
            <a:off x="0" y="2965"/>
            <a:ext cx="4204157" cy="5945073"/>
          </a:xfrm>
          <a:prstGeom prst="rect">
            <a:avLst/>
          </a:prstGeom>
          <a:noFill/>
          <a:ln>
            <a:noFill/>
          </a:ln>
        </p:spPr>
      </p:pic>
      <p:sp>
        <p:nvSpPr>
          <p:cNvPr id="388" name="Google Shape;388;g18f7eb50b35_0_235"/>
          <p:cNvSpPr txBox="1"/>
          <p:nvPr>
            <p:ph type="title"/>
          </p:nvPr>
        </p:nvSpPr>
        <p:spPr>
          <a:xfrm>
            <a:off x="5612848" y="810214"/>
            <a:ext cx="5029200" cy="7793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
          <p:cNvPicPr preferRelativeResize="0"/>
          <p:nvPr/>
        </p:nvPicPr>
        <p:blipFill rotWithShape="1">
          <a:blip r:embed="rId3">
            <a:alphaModFix/>
          </a:blip>
          <a:srcRect b="0" l="0" r="0" t="0"/>
          <a:stretch/>
        </p:blipFill>
        <p:spPr>
          <a:xfrm>
            <a:off x="7986176" y="0"/>
            <a:ext cx="4205624" cy="6308436"/>
          </a:xfrm>
          <a:prstGeom prst="rect">
            <a:avLst/>
          </a:prstGeom>
          <a:noFill/>
          <a:ln>
            <a:noFill/>
          </a:ln>
        </p:spPr>
      </p:pic>
      <p:sp>
        <p:nvSpPr>
          <p:cNvPr id="394" name="Google Shape;394;p5"/>
          <p:cNvSpPr txBox="1"/>
          <p:nvPr>
            <p:ph type="title"/>
          </p:nvPr>
        </p:nvSpPr>
        <p:spPr>
          <a:xfrm>
            <a:off x="838201" y="563595"/>
            <a:ext cx="5029200" cy="7793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Claim Filing</a:t>
            </a:r>
            <a:endParaRPr b="1" sz="3600">
              <a:solidFill>
                <a:schemeClr val="dk1"/>
              </a:solidFill>
              <a:latin typeface="Arial"/>
              <a:ea typeface="Arial"/>
              <a:cs typeface="Arial"/>
              <a:sym typeface="Arial"/>
            </a:endParaRPr>
          </a:p>
        </p:txBody>
      </p:sp>
      <p:sp>
        <p:nvSpPr>
          <p:cNvPr id="395" name="Google Shape;395;p5"/>
          <p:cNvSpPr/>
          <p:nvPr/>
        </p:nvSpPr>
        <p:spPr>
          <a:xfrm>
            <a:off x="0" y="1524000"/>
            <a:ext cx="7985976" cy="533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96" name="Google Shape;396;p5"/>
          <p:cNvGrpSpPr/>
          <p:nvPr/>
        </p:nvGrpSpPr>
        <p:grpSpPr>
          <a:xfrm>
            <a:off x="0" y="5948039"/>
            <a:ext cx="12192000" cy="909961"/>
            <a:chOff x="0" y="5948039"/>
            <a:chExt cx="12192000" cy="909961"/>
          </a:xfrm>
        </p:grpSpPr>
        <p:sp>
          <p:nvSpPr>
            <p:cNvPr id="397" name="Google Shape;397;p5"/>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98" name="Google Shape;398;p5"/>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399" name="Google Shape;399;p5"/>
          <p:cNvSpPr/>
          <p:nvPr/>
        </p:nvSpPr>
        <p:spPr>
          <a:xfrm>
            <a:off x="838201" y="1845515"/>
            <a:ext cx="654165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Inter"/>
                <a:ea typeface="Inter"/>
                <a:cs typeface="Inter"/>
                <a:sym typeface="Inter"/>
              </a:rPr>
              <a:t>The best form of documentation when submitting a claim is an </a:t>
            </a:r>
            <a:r>
              <a:rPr b="1" i="0" lang="en-US" sz="1800" u="none" cap="none" strike="noStrike">
                <a:solidFill>
                  <a:schemeClr val="dk1"/>
                </a:solidFill>
                <a:latin typeface="Inter"/>
                <a:ea typeface="Inter"/>
                <a:cs typeface="Inter"/>
                <a:sym typeface="Inter"/>
              </a:rPr>
              <a:t>itemized receipt </a:t>
            </a:r>
            <a:r>
              <a:rPr b="0" i="0" lang="en-US" sz="1800" u="none" cap="none" strike="noStrike">
                <a:solidFill>
                  <a:schemeClr val="dk1"/>
                </a:solidFill>
                <a:latin typeface="Inter"/>
                <a:ea typeface="Inter"/>
                <a:cs typeface="Inter"/>
                <a:sym typeface="Inter"/>
              </a:rPr>
              <a:t>from your provider</a:t>
            </a:r>
            <a:endParaRPr b="0" i="0" sz="1200" u="none" cap="none" strike="noStrike">
              <a:solidFill>
                <a:schemeClr val="dk1"/>
              </a:solidFill>
              <a:latin typeface="Inter"/>
              <a:ea typeface="Inter"/>
              <a:cs typeface="Inter"/>
              <a:sym typeface="Inter"/>
            </a:endParaRPr>
          </a:p>
        </p:txBody>
      </p:sp>
      <p:sp>
        <p:nvSpPr>
          <p:cNvPr id="400" name="Google Shape;400;p5"/>
          <p:cNvSpPr txBox="1"/>
          <p:nvPr/>
        </p:nvSpPr>
        <p:spPr>
          <a:xfrm>
            <a:off x="759349" y="2665485"/>
            <a:ext cx="6699358" cy="2498303"/>
          </a:xfrm>
          <a:prstGeom prst="rect">
            <a:avLst/>
          </a:prstGeom>
          <a:noFill/>
          <a:ln>
            <a:noFill/>
          </a:ln>
        </p:spPr>
        <p:txBody>
          <a:bodyPr anchorCtr="0" anchor="t" bIns="45700" lIns="91425" spcFirstLastPara="1" rIns="91425" wrap="square" tIns="45700">
            <a:noAutofit/>
          </a:bodyPr>
          <a:lstStyle/>
          <a:p>
            <a:pPr indent="0" lvl="0" marL="101600" marR="0" rtl="0" algn="l">
              <a:lnSpc>
                <a:spcPct val="100000"/>
              </a:lnSpc>
              <a:spcBef>
                <a:spcPts val="1000"/>
              </a:spcBef>
              <a:spcAft>
                <a:spcPts val="0"/>
              </a:spcAft>
              <a:buClr>
                <a:schemeClr val="dk1"/>
              </a:buClr>
              <a:buSzPts val="2000"/>
              <a:buFont typeface="Arial"/>
              <a:buNone/>
            </a:pPr>
            <a:r>
              <a:rPr i="0" lang="en-US" sz="1800" u="none" cap="none" strike="noStrike">
                <a:solidFill>
                  <a:schemeClr val="dk1"/>
                </a:solidFill>
              </a:rPr>
              <a:t>Any documentation provided must contain the following information:</a:t>
            </a:r>
            <a:endParaRPr i="0" sz="18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Name</a:t>
            </a:r>
            <a:r>
              <a:rPr i="0" lang="en-US" sz="1600" u="none" cap="none" strike="noStrike">
                <a:solidFill>
                  <a:schemeClr val="dk1"/>
                </a:solidFill>
              </a:rPr>
              <a:t> of the provider </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Date service </a:t>
            </a:r>
            <a:r>
              <a:rPr i="0" lang="en-US" sz="1600" u="none" cap="none" strike="noStrike">
                <a:solidFill>
                  <a:schemeClr val="dk1"/>
                </a:solidFill>
              </a:rPr>
              <a:t>was received</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Description of the service</a:t>
            </a:r>
            <a:r>
              <a:rPr i="0" lang="en-US" sz="1600" u="none" cap="none" strike="noStrike">
                <a:solidFill>
                  <a:schemeClr val="dk1"/>
                </a:solidFill>
              </a:rPr>
              <a:t> received</a:t>
            </a:r>
            <a:endParaRPr i="0" sz="1600" u="none" cap="none" strike="noStrike">
              <a:solidFill>
                <a:schemeClr val="dk1"/>
              </a:solidFil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The dollar amount </a:t>
            </a:r>
            <a:r>
              <a:rPr i="0" lang="en-US" sz="1600" u="none" cap="none" strike="noStrike">
                <a:solidFill>
                  <a:schemeClr val="dk1"/>
                </a:solidFill>
              </a:rPr>
              <a:t>of the service</a:t>
            </a:r>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rPr>
              <a:t>Who</a:t>
            </a:r>
            <a:r>
              <a:rPr i="0" lang="en-US" sz="1600" u="none" cap="none" strike="noStrike">
                <a:solidFill>
                  <a:schemeClr val="dk1"/>
                </a:solidFill>
              </a:rPr>
              <a:t> received the service</a:t>
            </a:r>
            <a:endParaRPr i="0" sz="1600" u="none" cap="none" strike="noStrike">
              <a:solidFill>
                <a:schemeClr val="dk1"/>
              </a:solidFill>
            </a:endParaRPr>
          </a:p>
          <a:p>
            <a:pPr indent="0" lvl="0" marL="914400" marR="0" rtl="0" algn="l">
              <a:lnSpc>
                <a:spcPct val="150000"/>
              </a:lnSpc>
              <a:spcBef>
                <a:spcPts val="1100"/>
              </a:spcBef>
              <a:spcAft>
                <a:spcPts val="0"/>
              </a:spcAft>
              <a:buClr>
                <a:schemeClr val="dk1"/>
              </a:buClr>
              <a:buSzPts val="2000"/>
              <a:buFont typeface="Arial"/>
              <a:buNone/>
            </a:pPr>
            <a:r>
              <a:t/>
            </a:r>
            <a:endParaRPr i="0" sz="1800" u="none" cap="none" strike="noStrike">
              <a:solidFill>
                <a:schemeClr val="dk1"/>
              </a:solidFill>
            </a:endParaRPr>
          </a:p>
          <a:p>
            <a:pPr indent="-228600" lvl="0" marL="457200" marR="0" rtl="0" algn="l">
              <a:lnSpc>
                <a:spcPct val="90000"/>
              </a:lnSpc>
              <a:spcBef>
                <a:spcPts val="1000"/>
              </a:spcBef>
              <a:spcAft>
                <a:spcPts val="0"/>
              </a:spcAft>
              <a:buClr>
                <a:schemeClr val="lt1"/>
              </a:buClr>
              <a:buSzPts val="2000"/>
              <a:buFont typeface="Arial"/>
              <a:buNone/>
            </a:pPr>
            <a:r>
              <a:t/>
            </a:r>
            <a:endParaRPr i="0" sz="1800" u="none" cap="none" strike="noStrike">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Account Access</a:t>
            </a:r>
            <a:endParaRPr b="1" sz="3600">
              <a:solidFill>
                <a:schemeClr val="dk1"/>
              </a:solidFill>
              <a:latin typeface="Arial"/>
              <a:ea typeface="Arial"/>
              <a:cs typeface="Arial"/>
              <a:sym typeface="Arial"/>
            </a:endParaRPr>
          </a:p>
        </p:txBody>
      </p:sp>
      <p:grpSp>
        <p:nvGrpSpPr>
          <p:cNvPr id="406" name="Google Shape;406;p7"/>
          <p:cNvGrpSpPr/>
          <p:nvPr/>
        </p:nvGrpSpPr>
        <p:grpSpPr>
          <a:xfrm>
            <a:off x="0" y="5948039"/>
            <a:ext cx="12192000" cy="909961"/>
            <a:chOff x="0" y="5948039"/>
            <a:chExt cx="12192000" cy="909961"/>
          </a:xfrm>
        </p:grpSpPr>
        <p:sp>
          <p:nvSpPr>
            <p:cNvPr id="407" name="Google Shape;407;p7"/>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08" name="Google Shape;408;p7"/>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409" name="Google Shape;409;p7"/>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10" name="Google Shape;410;p7"/>
          <p:cNvSpPr txBox="1"/>
          <p:nvPr/>
        </p:nvSpPr>
        <p:spPr>
          <a:xfrm>
            <a:off x="2086056"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rPr>
              <a:t>Online account</a:t>
            </a:r>
            <a:endParaRPr b="1" baseline="30000" i="0" sz="3200" u="none" cap="none" strike="noStrike">
              <a:solidFill>
                <a:schemeClr val="dk1"/>
              </a:solidFill>
            </a:endParaRPr>
          </a:p>
        </p:txBody>
      </p:sp>
      <p:sp>
        <p:nvSpPr>
          <p:cNvPr id="411" name="Google Shape;411;p7"/>
          <p:cNvSpPr txBox="1"/>
          <p:nvPr/>
        </p:nvSpPr>
        <p:spPr>
          <a:xfrm>
            <a:off x="6618514"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rPr>
              <a:t>Mobile App</a:t>
            </a:r>
            <a:endParaRPr i="0" sz="1400" u="none" cap="none" strike="noStrike">
              <a:solidFill>
                <a:schemeClr val="dk1"/>
              </a:solidFill>
            </a:endParaRPr>
          </a:p>
        </p:txBody>
      </p:sp>
      <p:sp>
        <p:nvSpPr>
          <p:cNvPr id="412" name="Google Shape;412;p7"/>
          <p:cNvSpPr/>
          <p:nvPr/>
        </p:nvSpPr>
        <p:spPr>
          <a:xfrm>
            <a:off x="2524877" y="2347615"/>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3" name="Google Shape;413;p7"/>
          <p:cNvSpPr/>
          <p:nvPr/>
        </p:nvSpPr>
        <p:spPr>
          <a:xfrm>
            <a:off x="7054385" y="2347615"/>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14" name="Google Shape;414;p7"/>
          <p:cNvPicPr preferRelativeResize="0"/>
          <p:nvPr/>
        </p:nvPicPr>
        <p:blipFill rotWithShape="1">
          <a:blip r:embed="rId4">
            <a:alphaModFix/>
          </a:blip>
          <a:srcRect b="0" l="0" r="0" t="0"/>
          <a:stretch/>
        </p:blipFill>
        <p:spPr>
          <a:xfrm>
            <a:off x="2589137" y="2453325"/>
            <a:ext cx="1765116" cy="1704088"/>
          </a:xfrm>
          <a:prstGeom prst="rect">
            <a:avLst/>
          </a:prstGeom>
          <a:noFill/>
          <a:ln>
            <a:noFill/>
          </a:ln>
        </p:spPr>
      </p:pic>
      <p:pic>
        <p:nvPicPr>
          <p:cNvPr id="415" name="Google Shape;415;p7"/>
          <p:cNvPicPr preferRelativeResize="0"/>
          <p:nvPr/>
        </p:nvPicPr>
        <p:blipFill rotWithShape="1">
          <a:blip r:embed="rId5">
            <a:alphaModFix/>
          </a:blip>
          <a:srcRect b="-26559" l="-92659" r="-98629" t="-10424"/>
          <a:stretch/>
        </p:blipFill>
        <p:spPr>
          <a:xfrm>
            <a:off x="6861908" y="2419172"/>
            <a:ext cx="2361675" cy="1951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18f7eb50b35_0_97"/>
          <p:cNvPicPr preferRelativeResize="0"/>
          <p:nvPr/>
        </p:nvPicPr>
        <p:blipFill rotWithShape="1">
          <a:blip r:embed="rId3">
            <a:alphaModFix/>
          </a:blip>
          <a:srcRect b="0" l="0" r="0" t="29696"/>
          <a:stretch/>
        </p:blipFill>
        <p:spPr>
          <a:xfrm>
            <a:off x="0" y="0"/>
            <a:ext cx="12192000" cy="5069150"/>
          </a:xfrm>
          <a:prstGeom prst="rect">
            <a:avLst/>
          </a:prstGeom>
          <a:noFill/>
          <a:ln>
            <a:noFill/>
          </a:ln>
        </p:spPr>
      </p:pic>
      <p:sp>
        <p:nvSpPr>
          <p:cNvPr id="118" name="Google Shape;118;g18f7eb50b35_0_97"/>
          <p:cNvSpPr/>
          <p:nvPr/>
        </p:nvSpPr>
        <p:spPr>
          <a:xfrm>
            <a:off x="0" y="0"/>
            <a:ext cx="12192000" cy="506915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9" name="Google Shape;119;g18f7eb50b35_0_97"/>
          <p:cNvSpPr txBox="1"/>
          <p:nvPr/>
        </p:nvSpPr>
        <p:spPr>
          <a:xfrm>
            <a:off x="518250" y="2705745"/>
            <a:ext cx="11155500" cy="7695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400" u="none" cap="none" strike="noStrike">
                <a:solidFill>
                  <a:schemeClr val="accent1"/>
                </a:solidFill>
              </a:rPr>
              <a:t>Medical</a:t>
            </a:r>
            <a:r>
              <a:rPr b="1" i="0" lang="en-US" sz="4400" u="none" cap="none" strike="noStrike">
                <a:solidFill>
                  <a:schemeClr val="lt1"/>
                </a:solidFill>
              </a:rPr>
              <a:t> </a:t>
            </a:r>
            <a:r>
              <a:rPr b="1" i="0" lang="en-US" sz="400" u="none" cap="none" strike="noStrike">
                <a:solidFill>
                  <a:schemeClr val="lt1"/>
                </a:solidFill>
              </a:rPr>
              <a:t> </a:t>
            </a:r>
            <a:r>
              <a:rPr b="1" i="0" lang="en-US" sz="4400" u="none" cap="none" strike="noStrike">
                <a:solidFill>
                  <a:schemeClr val="lt1"/>
                </a:solidFill>
              </a:rPr>
              <a:t>flexible spending account (FSA)</a:t>
            </a:r>
            <a:endParaRPr b="1" i="0" sz="1200" u="none" cap="none" strike="noStrike">
              <a:solidFill>
                <a:srgbClr val="000000"/>
              </a:solidFill>
            </a:endParaRPr>
          </a:p>
        </p:txBody>
      </p:sp>
      <p:pic>
        <p:nvPicPr>
          <p:cNvPr id="120" name="Google Shape;120;g18f7eb50b35_0_97"/>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8"/>
          <p:cNvSpPr/>
          <p:nvPr/>
        </p:nvSpPr>
        <p:spPr>
          <a:xfrm>
            <a:off x="3755436" y="5176582"/>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1" name="Google Shape;421;p8"/>
          <p:cNvSpPr/>
          <p:nvPr/>
        </p:nvSpPr>
        <p:spPr>
          <a:xfrm>
            <a:off x="3755436" y="4473933"/>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2" name="Google Shape;422;p8"/>
          <p:cNvSpPr/>
          <p:nvPr/>
        </p:nvSpPr>
        <p:spPr>
          <a:xfrm>
            <a:off x="3755436" y="3771284"/>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3" name="Google Shape;423;p8"/>
          <p:cNvSpPr/>
          <p:nvPr/>
        </p:nvSpPr>
        <p:spPr>
          <a:xfrm>
            <a:off x="3755436" y="3068635"/>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4" name="Google Shape;424;p8"/>
          <p:cNvSpPr/>
          <p:nvPr/>
        </p:nvSpPr>
        <p:spPr>
          <a:xfrm>
            <a:off x="3755436" y="2365986"/>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5" name="Google Shape;425;p8"/>
          <p:cNvSpPr/>
          <p:nvPr/>
        </p:nvSpPr>
        <p:spPr>
          <a:xfrm>
            <a:off x="3755436" y="1663337"/>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6" name="Google Shape;426;p8"/>
          <p:cNvSpPr/>
          <p:nvPr/>
        </p:nvSpPr>
        <p:spPr>
          <a:xfrm>
            <a:off x="3755436" y="5879232"/>
            <a:ext cx="562324" cy="56232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7" name="Google Shape;427;p8"/>
          <p:cNvSpPr txBox="1"/>
          <p:nvPr/>
        </p:nvSpPr>
        <p:spPr>
          <a:xfrm>
            <a:off x="685800" y="228279"/>
            <a:ext cx="9332913" cy="758826"/>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rPr>
              <a:t>With our mobile app you can:</a:t>
            </a:r>
            <a:endParaRPr/>
          </a:p>
        </p:txBody>
      </p:sp>
      <p:sp>
        <p:nvSpPr>
          <p:cNvPr id="428" name="Google Shape;428;p8"/>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Get instant updates on the status of your claims.</a:t>
            </a:r>
            <a:endParaRPr/>
          </a:p>
        </p:txBody>
      </p:sp>
      <p:sp>
        <p:nvSpPr>
          <p:cNvPr id="429" name="Google Shape;429;p8"/>
          <p:cNvSpPr txBox="1"/>
          <p:nvPr/>
        </p:nvSpPr>
        <p:spPr>
          <a:xfrm>
            <a:off x="4421128" y="2373671"/>
            <a:ext cx="394598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File a claim and upload documentation in seconds using your phone’s camera.</a:t>
            </a:r>
            <a:endParaRPr/>
          </a:p>
        </p:txBody>
      </p:sp>
      <p:sp>
        <p:nvSpPr>
          <p:cNvPr id="430" name="Google Shape;430;p8"/>
          <p:cNvSpPr txBox="1"/>
          <p:nvPr/>
        </p:nvSpPr>
        <p:spPr>
          <a:xfrm>
            <a:off x="4421128" y="3092872"/>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Report a card as lost or stolen, which cancels the card and ships you a new one.</a:t>
            </a:r>
            <a:endParaRPr/>
          </a:p>
        </p:txBody>
      </p:sp>
      <p:sp>
        <p:nvSpPr>
          <p:cNvPr id="431" name="Google Shape;431;p8"/>
          <p:cNvSpPr txBox="1"/>
          <p:nvPr/>
        </p:nvSpPr>
        <p:spPr>
          <a:xfrm>
            <a:off x="4421128" y="3798412"/>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Log in through facial recognition or fingerprint (depending on your phone). </a:t>
            </a:r>
            <a:endParaRPr/>
          </a:p>
        </p:txBody>
      </p:sp>
      <p:sp>
        <p:nvSpPr>
          <p:cNvPr id="432" name="Google Shape;432;p8"/>
          <p:cNvSpPr txBox="1"/>
          <p:nvPr/>
        </p:nvSpPr>
        <p:spPr>
          <a:xfrm>
            <a:off x="4431059" y="4499136"/>
            <a:ext cx="378470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Check your balance and view account activity.</a:t>
            </a:r>
            <a:endParaRPr/>
          </a:p>
        </p:txBody>
      </p:sp>
      <p:sp>
        <p:nvSpPr>
          <p:cNvPr id="433" name="Google Shape;433;p8"/>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Scan an item’s bar code to determine if it is an IRS code section 213(d) eligible expense.</a:t>
            </a:r>
            <a:endParaRPr/>
          </a:p>
        </p:txBody>
      </p:sp>
      <p:sp>
        <p:nvSpPr>
          <p:cNvPr id="434" name="Google Shape;434;p8"/>
          <p:cNvSpPr txBox="1"/>
          <p:nvPr/>
        </p:nvSpPr>
        <p:spPr>
          <a:xfrm>
            <a:off x="4408120" y="6006505"/>
            <a:ext cx="31750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Reset login credentials.</a:t>
            </a:r>
            <a:endParaRPr/>
          </a:p>
        </p:txBody>
      </p:sp>
      <p:sp>
        <p:nvSpPr>
          <p:cNvPr id="435" name="Google Shape;435;p8"/>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436" name="Google Shape;436;p8"/>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437" name="Google Shape;437;p8"/>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200" u="none" cap="none" strike="noStrike">
                <a:solidFill>
                  <a:srgbClr val="000000"/>
                </a:solidFill>
              </a:rPr>
              <a:t>Download the app for free on Apple and Android smartphones and tablets. </a:t>
            </a:r>
            <a:endParaRPr/>
          </a:p>
        </p:txBody>
      </p:sp>
      <p:grpSp>
        <p:nvGrpSpPr>
          <p:cNvPr id="438" name="Google Shape;438;p8"/>
          <p:cNvGrpSpPr/>
          <p:nvPr/>
        </p:nvGrpSpPr>
        <p:grpSpPr>
          <a:xfrm>
            <a:off x="8917019" y="1764788"/>
            <a:ext cx="2578339" cy="2883412"/>
            <a:chOff x="6042486" y="1757608"/>
            <a:chExt cx="2212766" cy="2474584"/>
          </a:xfrm>
        </p:grpSpPr>
        <p:grpSp>
          <p:nvGrpSpPr>
            <p:cNvPr id="439" name="Google Shape;439;p8"/>
            <p:cNvGrpSpPr/>
            <p:nvPr/>
          </p:nvGrpSpPr>
          <p:grpSpPr>
            <a:xfrm>
              <a:off x="6042486" y="1979905"/>
              <a:ext cx="2212766" cy="2252287"/>
              <a:chOff x="-1502786" y="2199267"/>
              <a:chExt cx="2212766" cy="2252287"/>
            </a:xfrm>
          </p:grpSpPr>
          <p:sp>
            <p:nvSpPr>
              <p:cNvPr id="440" name="Google Shape;440;p8"/>
              <p:cNvSpPr/>
              <p:nvPr/>
            </p:nvSpPr>
            <p:spPr>
              <a:xfrm>
                <a:off x="-1502229" y="2199267"/>
                <a:ext cx="2212209" cy="2252287"/>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1" name="Google Shape;441;p8"/>
              <p:cNvSpPr/>
              <p:nvPr/>
            </p:nvSpPr>
            <p:spPr>
              <a:xfrm>
                <a:off x="-1502786" y="2329895"/>
                <a:ext cx="2212209" cy="201306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42" name="Google Shape;442;p8"/>
            <p:cNvSpPr/>
            <p:nvPr/>
          </p:nvSpPr>
          <p:spPr>
            <a:xfrm>
              <a:off x="6319131" y="1757608"/>
              <a:ext cx="658612" cy="66696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43" name="Google Shape;443;p8"/>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Security on the go</a:t>
            </a:r>
            <a:endParaRPr/>
          </a:p>
          <a:p>
            <a:pPr indent="0" lvl="0" marL="0" marR="0" rtl="0" algn="l">
              <a:lnSpc>
                <a:spcPct val="100000"/>
              </a:lnSpc>
              <a:spcBef>
                <a:spcPts val="0"/>
              </a:spcBef>
              <a:spcAft>
                <a:spcPts val="0"/>
              </a:spcAft>
              <a:buNone/>
            </a:pPr>
            <a:r>
              <a:t/>
            </a:r>
            <a:endParaRPr i="0" sz="1200" u="none" cap="none" strike="noStrike">
              <a:solidFill>
                <a:srgbClr val="000000"/>
              </a:solidFill>
            </a:endParaRPr>
          </a:p>
          <a:p>
            <a:pPr indent="0" lvl="0" marL="0" marR="0" rtl="0" algn="l">
              <a:lnSpc>
                <a:spcPct val="100000"/>
              </a:lnSpc>
              <a:spcBef>
                <a:spcPts val="0"/>
              </a:spcBef>
              <a:spcAft>
                <a:spcPts val="0"/>
              </a:spcAft>
              <a:buNone/>
            </a:pPr>
            <a:r>
              <a:rPr i="0" lang="en-US" sz="1200" u="none" cap="none" strike="noStrike">
                <a:solidFill>
                  <a:srgbClr val="000000"/>
                </a:solidFill>
              </a:rPr>
              <a:t>Our mobile apps use encryption and will not store pictures on your phone, keeping your documentation safe and secure. </a:t>
            </a:r>
            <a:endParaRPr/>
          </a:p>
        </p:txBody>
      </p:sp>
      <p:grpSp>
        <p:nvGrpSpPr>
          <p:cNvPr id="444" name="Google Shape;444;p8"/>
          <p:cNvGrpSpPr/>
          <p:nvPr/>
        </p:nvGrpSpPr>
        <p:grpSpPr>
          <a:xfrm>
            <a:off x="3891967" y="1762198"/>
            <a:ext cx="264394" cy="373634"/>
            <a:chOff x="2586150" y="2009675"/>
            <a:chExt cx="64925" cy="91750"/>
          </a:xfrm>
        </p:grpSpPr>
        <p:sp>
          <p:nvSpPr>
            <p:cNvPr id="445" name="Google Shape;445;p8"/>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8"/>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8"/>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8"/>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8"/>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8"/>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8"/>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2" name="Google Shape;452;p8"/>
          <p:cNvGrpSpPr/>
          <p:nvPr/>
        </p:nvGrpSpPr>
        <p:grpSpPr>
          <a:xfrm>
            <a:off x="3834095" y="3193032"/>
            <a:ext cx="392264" cy="317334"/>
            <a:chOff x="2760775" y="1821225"/>
            <a:chExt cx="96325" cy="77925"/>
          </a:xfrm>
        </p:grpSpPr>
        <p:sp>
          <p:nvSpPr>
            <p:cNvPr id="453" name="Google Shape;453;p8"/>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8"/>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5" name="Google Shape;455;p8"/>
          <p:cNvGrpSpPr/>
          <p:nvPr/>
        </p:nvGrpSpPr>
        <p:grpSpPr>
          <a:xfrm>
            <a:off x="3844440" y="3858904"/>
            <a:ext cx="394265" cy="394265"/>
            <a:chOff x="1017850" y="1431775"/>
            <a:chExt cx="97600" cy="97600"/>
          </a:xfrm>
        </p:grpSpPr>
        <p:sp>
          <p:nvSpPr>
            <p:cNvPr id="456" name="Google Shape;456;p8"/>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8"/>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8"/>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8"/>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8"/>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8"/>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8"/>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8"/>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8"/>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5" name="Google Shape;465;p8"/>
          <p:cNvGrpSpPr/>
          <p:nvPr/>
        </p:nvGrpSpPr>
        <p:grpSpPr>
          <a:xfrm>
            <a:off x="3870767" y="4522098"/>
            <a:ext cx="318118" cy="470411"/>
            <a:chOff x="1972650" y="1038975"/>
            <a:chExt cx="78750" cy="116450"/>
          </a:xfrm>
        </p:grpSpPr>
        <p:sp>
          <p:nvSpPr>
            <p:cNvPr id="466" name="Google Shape;466;p8"/>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8"/>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8"/>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8"/>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8"/>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8"/>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8"/>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8"/>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8"/>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8"/>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8"/>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7" name="Google Shape;477;p8"/>
          <p:cNvGrpSpPr/>
          <p:nvPr/>
        </p:nvGrpSpPr>
        <p:grpSpPr>
          <a:xfrm>
            <a:off x="3884254" y="5268377"/>
            <a:ext cx="304687" cy="395881"/>
            <a:chOff x="648075" y="1240000"/>
            <a:chExt cx="75425" cy="98000"/>
          </a:xfrm>
        </p:grpSpPr>
        <p:sp>
          <p:nvSpPr>
            <p:cNvPr id="478" name="Google Shape;478;p8"/>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8"/>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8"/>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8"/>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8"/>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8"/>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8"/>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8"/>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8"/>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8"/>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9" name="Google Shape;489;p8"/>
          <p:cNvGrpSpPr/>
          <p:nvPr/>
        </p:nvGrpSpPr>
        <p:grpSpPr>
          <a:xfrm>
            <a:off x="3859302" y="5917211"/>
            <a:ext cx="354591" cy="441659"/>
            <a:chOff x="3721825" y="1434300"/>
            <a:chExt cx="76675" cy="95500"/>
          </a:xfrm>
        </p:grpSpPr>
        <p:sp>
          <p:nvSpPr>
            <p:cNvPr id="490" name="Google Shape;490;p8"/>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8"/>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2" name="Google Shape;492;p8"/>
          <p:cNvGrpSpPr/>
          <p:nvPr/>
        </p:nvGrpSpPr>
        <p:grpSpPr>
          <a:xfrm>
            <a:off x="3827273" y="2478533"/>
            <a:ext cx="434793" cy="337230"/>
            <a:chOff x="1775825" y="2585900"/>
            <a:chExt cx="106400" cy="82525"/>
          </a:xfrm>
        </p:grpSpPr>
        <p:sp>
          <p:nvSpPr>
            <p:cNvPr id="493" name="Google Shape;493;p8"/>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8"/>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8"/>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8"/>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8"/>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8" name="Google Shape;498;p8"/>
          <p:cNvGrpSpPr/>
          <p:nvPr/>
        </p:nvGrpSpPr>
        <p:grpSpPr>
          <a:xfrm>
            <a:off x="9425778" y="1861916"/>
            <a:ext cx="354462" cy="547831"/>
            <a:chOff x="3159850" y="1430950"/>
            <a:chExt cx="59075" cy="91300"/>
          </a:xfrm>
        </p:grpSpPr>
        <p:sp>
          <p:nvSpPr>
            <p:cNvPr id="499" name="Google Shape;499;p8"/>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8"/>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8"/>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2" name="Google Shape;502;p8"/>
          <p:cNvPicPr preferRelativeResize="0"/>
          <p:nvPr/>
        </p:nvPicPr>
        <p:blipFill rotWithShape="1">
          <a:blip r:embed="rId4">
            <a:alphaModFix/>
          </a:blip>
          <a:srcRect b="0" l="0" r="0" t="2477"/>
          <a:stretch/>
        </p:blipFill>
        <p:spPr>
          <a:xfrm>
            <a:off x="156525" y="1590198"/>
            <a:ext cx="3362450" cy="52678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14"/>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508" name="Google Shape;508;p14"/>
          <p:cNvGrpSpPr/>
          <p:nvPr/>
        </p:nvGrpSpPr>
        <p:grpSpPr>
          <a:xfrm>
            <a:off x="0" y="5948039"/>
            <a:ext cx="12192000" cy="909961"/>
            <a:chOff x="0" y="5948039"/>
            <a:chExt cx="12192000" cy="909961"/>
          </a:xfrm>
        </p:grpSpPr>
        <p:sp>
          <p:nvSpPr>
            <p:cNvPr id="509" name="Google Shape;509;p1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10" name="Google Shape;510;p1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511" name="Google Shape;511;p14"/>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2" name="Google Shape;512;p14"/>
          <p:cNvSpPr/>
          <p:nvPr/>
        </p:nvSpPr>
        <p:spPr>
          <a:xfrm>
            <a:off x="5261554" y="1657676"/>
            <a:ext cx="1155270" cy="115527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3" name="Google Shape;513;p14"/>
          <p:cNvSpPr/>
          <p:nvPr/>
        </p:nvSpPr>
        <p:spPr>
          <a:xfrm>
            <a:off x="5303327" y="4293939"/>
            <a:ext cx="1155270" cy="115527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4" name="Google Shape;514;p14"/>
          <p:cNvSpPr txBox="1"/>
          <p:nvPr/>
        </p:nvSpPr>
        <p:spPr>
          <a:xfrm>
            <a:off x="5848600" y="2061887"/>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Live Chat</a:t>
            </a:r>
            <a:endParaRPr b="1" baseline="30000" i="0" sz="3200" u="none" cap="none" strike="noStrike">
              <a:solidFill>
                <a:schemeClr val="dk1"/>
              </a:solidFill>
            </a:endParaRPr>
          </a:p>
        </p:txBody>
      </p:sp>
      <p:sp>
        <p:nvSpPr>
          <p:cNvPr id="515" name="Google Shape;515;p14"/>
          <p:cNvSpPr txBox="1"/>
          <p:nvPr/>
        </p:nvSpPr>
        <p:spPr>
          <a:xfrm>
            <a:off x="5734946" y="455651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Phone</a:t>
            </a:r>
            <a:endParaRPr b="1" baseline="30000" i="0" sz="3200" u="none" cap="none" strike="noStrike">
              <a:solidFill>
                <a:schemeClr val="dk1"/>
              </a:solidFill>
            </a:endParaRPr>
          </a:p>
        </p:txBody>
      </p:sp>
      <p:sp>
        <p:nvSpPr>
          <p:cNvPr id="516" name="Google Shape;516;p14"/>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i="0" lang="en-US" sz="2000" u="none" cap="none" strike="noStrike">
                <a:solidFill>
                  <a:schemeClr val="dk1"/>
                </a:solidFill>
              </a:rPr>
              <a:t>Our Participant Services team is available </a:t>
            </a:r>
            <a:r>
              <a:rPr b="1" i="0" lang="en-US" sz="2000" u="none" cap="none" strike="noStrike">
                <a:solidFill>
                  <a:schemeClr val="dk1"/>
                </a:solidFill>
              </a:rPr>
              <a:t>Monday through Friday, </a:t>
            </a:r>
            <a:r>
              <a:rPr i="0" lang="en-US" sz="2000" u="none" cap="none" strike="noStrike">
                <a:solidFill>
                  <a:schemeClr val="dk1"/>
                </a:solidFill>
              </a:rPr>
              <a:t>from 6 a.m. to 9 p.m. CST,  except holidays.</a:t>
            </a:r>
            <a:endParaRPr i="0" sz="1600" u="none" cap="none" strike="noStrike">
              <a:solidFill>
                <a:schemeClr val="dk1"/>
              </a:solidFill>
            </a:endParaRPr>
          </a:p>
        </p:txBody>
      </p:sp>
      <p:sp>
        <p:nvSpPr>
          <p:cNvPr id="517" name="Google Shape;517;p14"/>
          <p:cNvSpPr/>
          <p:nvPr/>
        </p:nvSpPr>
        <p:spPr>
          <a:xfrm>
            <a:off x="5261554" y="2962132"/>
            <a:ext cx="1155270" cy="115527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18" name="Google Shape;518;p14"/>
          <p:cNvSpPr txBox="1"/>
          <p:nvPr/>
        </p:nvSpPr>
        <p:spPr>
          <a:xfrm>
            <a:off x="5641885" y="3268762"/>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Email</a:t>
            </a:r>
            <a:endParaRPr b="1" baseline="30000" i="0" sz="3200" u="none" cap="none" strike="noStrike">
              <a:solidFill>
                <a:schemeClr val="dk1"/>
              </a:solidFill>
            </a:endParaRPr>
          </a:p>
        </p:txBody>
      </p:sp>
      <p:sp>
        <p:nvSpPr>
          <p:cNvPr id="519" name="Google Shape;519;p14"/>
          <p:cNvSpPr txBox="1"/>
          <p:nvPr/>
        </p:nvSpPr>
        <p:spPr>
          <a:xfrm>
            <a:off x="6630340" y="3662150"/>
            <a:ext cx="4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Aptia365accounts</a:t>
            </a:r>
            <a:r>
              <a:rPr baseline="30000" i="0" lang="en-US" sz="2400" u="none" cap="none" strike="noStrike">
                <a:solidFill>
                  <a:schemeClr val="dk1"/>
                </a:solidFill>
              </a:rPr>
              <a:t>@serviceaccount.com</a:t>
            </a:r>
            <a:endParaRPr baseline="30000" i="0" sz="2400" u="none" cap="none" strike="noStrike">
              <a:solidFill>
                <a:schemeClr val="dk1"/>
              </a:solidFill>
            </a:endParaRPr>
          </a:p>
        </p:txBody>
      </p:sp>
      <p:sp>
        <p:nvSpPr>
          <p:cNvPr id="520" name="Google Shape;520;p14"/>
          <p:cNvSpPr txBox="1"/>
          <p:nvPr/>
        </p:nvSpPr>
        <p:spPr>
          <a:xfrm>
            <a:off x="6639516" y="497710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Toll-Free: 877-248-0510</a:t>
            </a:r>
            <a:endParaRPr baseline="30000" i="0" sz="2400" u="none" cap="none" strike="noStrike">
              <a:solidFill>
                <a:schemeClr val="dk1"/>
              </a:solidFill>
            </a:endParaRPr>
          </a:p>
        </p:txBody>
      </p:sp>
      <p:pic>
        <p:nvPicPr>
          <p:cNvPr id="521" name="Google Shape;521;p14"/>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522" name="Google Shape;522;p14"/>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523" name="Google Shape;523;p14"/>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Claim Filing Options</a:t>
            </a:r>
            <a:endParaRPr b="1" sz="3600">
              <a:solidFill>
                <a:schemeClr val="dk1"/>
              </a:solidFill>
              <a:latin typeface="Arial"/>
              <a:ea typeface="Arial"/>
              <a:cs typeface="Arial"/>
              <a:sym typeface="Arial"/>
            </a:endParaRPr>
          </a:p>
        </p:txBody>
      </p:sp>
      <p:grpSp>
        <p:nvGrpSpPr>
          <p:cNvPr id="529" name="Google Shape;529;p6"/>
          <p:cNvGrpSpPr/>
          <p:nvPr/>
        </p:nvGrpSpPr>
        <p:grpSpPr>
          <a:xfrm>
            <a:off x="0" y="5948039"/>
            <a:ext cx="12192000" cy="909961"/>
            <a:chOff x="0" y="5948039"/>
            <a:chExt cx="12192000" cy="909961"/>
          </a:xfrm>
        </p:grpSpPr>
        <p:sp>
          <p:nvSpPr>
            <p:cNvPr id="530" name="Google Shape;530;p6"/>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31" name="Google Shape;531;p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532" name="Google Shape;532;p6"/>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3" name="Google Shape;533;p6"/>
          <p:cNvSpPr txBox="1"/>
          <p:nvPr/>
        </p:nvSpPr>
        <p:spPr>
          <a:xfrm>
            <a:off x="6096000" y="3546439"/>
            <a:ext cx="42633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Choose direct deposit or paper check</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Direct deposit – FREE</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 $25 minimum reimbursement </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for paper checks</a:t>
            </a:r>
            <a:endParaRPr i="0" sz="1400" u="none" cap="none" strike="noStrike">
              <a:solidFill>
                <a:schemeClr val="dk1"/>
              </a:solidFill>
            </a:endParaRPr>
          </a:p>
        </p:txBody>
      </p:sp>
      <p:sp>
        <p:nvSpPr>
          <p:cNvPr id="534" name="Google Shape;534;p6"/>
          <p:cNvSpPr txBox="1"/>
          <p:nvPr/>
        </p:nvSpPr>
        <p:spPr>
          <a:xfrm>
            <a:off x="578095" y="3546450"/>
            <a:ext cx="57270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Mobile app, online account</a:t>
            </a:r>
            <a:r>
              <a:rPr b="1" i="0" lang="en-US" sz="2800" u="none" cap="none" strike="noStrike">
                <a:solidFill>
                  <a:schemeClr val="dk1"/>
                </a:solidFill>
              </a:rPr>
              <a:t> </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rPr>
              <a:t>or manual claims</a:t>
            </a:r>
            <a:endParaRPr i="0" sz="14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t/>
            </a:r>
            <a:endParaRPr b="1" baseline="30000" i="0" sz="2800" u="none" cap="none" strike="noStrike">
              <a:solidFill>
                <a:schemeClr val="dk1"/>
              </a:solidFill>
            </a:endParaRPr>
          </a:p>
          <a:p>
            <a:pPr indent="0" lvl="0" marL="0" marR="0" rtl="0" algn="ctr">
              <a:lnSpc>
                <a:spcPct val="100000"/>
              </a:lnSpc>
              <a:spcBef>
                <a:spcPts val="0"/>
              </a:spcBef>
              <a:spcAft>
                <a:spcPts val="0"/>
              </a:spcAft>
              <a:buClr>
                <a:srgbClr val="000000"/>
              </a:buClr>
              <a:buSzPts val="2800"/>
              <a:buFont typeface="Arial"/>
              <a:buNone/>
            </a:pPr>
            <a:r>
              <a:rPr baseline="30000" i="0" lang="en-US" sz="2800" u="none" cap="none" strike="noStrike">
                <a:solidFill>
                  <a:schemeClr val="dk1"/>
                </a:solidFill>
              </a:rPr>
              <a:t>Processed within two business days</a:t>
            </a:r>
            <a:endParaRPr i="0" sz="1400" u="none" cap="none" strike="noStrike">
              <a:solidFill>
                <a:schemeClr val="dk1"/>
              </a:solidFill>
            </a:endParaRPr>
          </a:p>
        </p:txBody>
      </p:sp>
      <p:sp>
        <p:nvSpPr>
          <p:cNvPr id="535" name="Google Shape;535;p6"/>
          <p:cNvSpPr/>
          <p:nvPr/>
        </p:nvSpPr>
        <p:spPr>
          <a:xfrm>
            <a:off x="2727118" y="1789170"/>
            <a:ext cx="1428955" cy="142895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6" name="Google Shape;536;p6"/>
          <p:cNvSpPr/>
          <p:nvPr/>
        </p:nvSpPr>
        <p:spPr>
          <a:xfrm>
            <a:off x="7577343" y="1789170"/>
            <a:ext cx="1428955" cy="142895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37" name="Google Shape;537;p6"/>
          <p:cNvPicPr preferRelativeResize="0"/>
          <p:nvPr/>
        </p:nvPicPr>
        <p:blipFill rotWithShape="1">
          <a:blip r:embed="rId4">
            <a:alphaModFix/>
          </a:blip>
          <a:srcRect b="-26559" l="-92659" r="-98629" t="-10424"/>
          <a:stretch/>
        </p:blipFill>
        <p:spPr>
          <a:xfrm>
            <a:off x="2560696" y="1855863"/>
            <a:ext cx="1761800" cy="1455699"/>
          </a:xfrm>
          <a:prstGeom prst="rect">
            <a:avLst/>
          </a:prstGeom>
          <a:noFill/>
          <a:ln>
            <a:noFill/>
          </a:ln>
        </p:spPr>
      </p:pic>
      <p:pic>
        <p:nvPicPr>
          <p:cNvPr id="538" name="Google Shape;538;p6"/>
          <p:cNvPicPr preferRelativeResize="0"/>
          <p:nvPr/>
        </p:nvPicPr>
        <p:blipFill rotWithShape="1">
          <a:blip r:embed="rId5">
            <a:alphaModFix/>
          </a:blip>
          <a:srcRect b="-15283" l="-23654" r="-29155" t="-10297"/>
          <a:stretch/>
        </p:blipFill>
        <p:spPr>
          <a:xfrm>
            <a:off x="7590769" y="1955463"/>
            <a:ext cx="1588524" cy="10314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15"/>
          <p:cNvPicPr preferRelativeResize="0"/>
          <p:nvPr/>
        </p:nvPicPr>
        <p:blipFill rotWithShape="1">
          <a:blip r:embed="rId3">
            <a:alphaModFix/>
          </a:blip>
          <a:srcRect b="33702" l="0" r="0" t="3957"/>
          <a:stretch/>
        </p:blipFill>
        <p:spPr>
          <a:xfrm>
            <a:off x="0" y="0"/>
            <a:ext cx="12191999" cy="5069150"/>
          </a:xfrm>
          <a:prstGeom prst="rect">
            <a:avLst/>
          </a:prstGeom>
          <a:noFill/>
          <a:ln>
            <a:noFill/>
          </a:ln>
        </p:spPr>
      </p:pic>
      <p:sp>
        <p:nvSpPr>
          <p:cNvPr id="544" name="Google Shape;544;p15"/>
          <p:cNvSpPr/>
          <p:nvPr/>
        </p:nvSpPr>
        <p:spPr>
          <a:xfrm>
            <a:off x="0" y="0"/>
            <a:ext cx="12192000" cy="5069150"/>
          </a:xfrm>
          <a:prstGeom prst="rect">
            <a:avLst/>
          </a:prstGeom>
          <a:solidFill>
            <a:schemeClr val="dk1">
              <a:alpha val="6470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45" name="Google Shape;545;p15"/>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rPr>
              <a:t>Thank you</a:t>
            </a:r>
            <a:endParaRPr b="1" i="0" sz="1400" u="none" cap="none" strike="noStrike">
              <a:solidFill>
                <a:schemeClr val="dk1"/>
              </a:solidFill>
            </a:endParaRPr>
          </a:p>
        </p:txBody>
      </p:sp>
      <p:pic>
        <p:nvPicPr>
          <p:cNvPr id="546" name="Google Shape;546;p15"/>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838200" y="260477"/>
            <a:ext cx="10515600" cy="72498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Medical flexible spending account</a:t>
            </a:r>
            <a:endParaRPr b="1" sz="3600">
              <a:solidFill>
                <a:schemeClr val="dk1"/>
              </a:solidFill>
              <a:latin typeface="Arial"/>
              <a:ea typeface="Arial"/>
              <a:cs typeface="Arial"/>
              <a:sym typeface="Arial"/>
            </a:endParaRPr>
          </a:p>
        </p:txBody>
      </p:sp>
      <p:sp>
        <p:nvSpPr>
          <p:cNvPr id="126" name="Google Shape;126;p22"/>
          <p:cNvSpPr txBox="1"/>
          <p:nvPr/>
        </p:nvSpPr>
        <p:spPr>
          <a:xfrm>
            <a:off x="1636296" y="4333671"/>
            <a:ext cx="229402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rPr>
              <a:t>Funds on day 1</a:t>
            </a:r>
            <a:endParaRPr b="1" i="0" sz="2000" u="none" cap="none" strike="noStrike">
              <a:solidFill>
                <a:schemeClr val="dk1"/>
              </a:solidFill>
            </a:endParaRPr>
          </a:p>
        </p:txBody>
      </p:sp>
      <p:sp>
        <p:nvSpPr>
          <p:cNvPr id="127" name="Google Shape;127;p22"/>
          <p:cNvSpPr txBox="1"/>
          <p:nvPr/>
        </p:nvSpPr>
        <p:spPr>
          <a:xfrm>
            <a:off x="5418221" y="4333671"/>
            <a:ext cx="1411706"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rPr>
              <a:t>Discount</a:t>
            </a:r>
            <a:endParaRPr b="1" i="0" sz="2000" u="none" cap="none" strike="noStrike">
              <a:solidFill>
                <a:schemeClr val="dk1"/>
              </a:solidFill>
            </a:endParaRPr>
          </a:p>
        </p:txBody>
      </p:sp>
      <p:sp>
        <p:nvSpPr>
          <p:cNvPr id="128" name="Google Shape;128;p22"/>
          <p:cNvSpPr/>
          <p:nvPr/>
        </p:nvSpPr>
        <p:spPr>
          <a:xfrm>
            <a:off x="1650133" y="2242817"/>
            <a:ext cx="1915508" cy="1915508"/>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 name="Google Shape;129;p22"/>
          <p:cNvSpPr txBox="1"/>
          <p:nvPr/>
        </p:nvSpPr>
        <p:spPr>
          <a:xfrm>
            <a:off x="8489951" y="4333671"/>
            <a:ext cx="1740569"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000" u="none" cap="none" strike="noStrike">
                <a:solidFill>
                  <a:schemeClr val="dk1"/>
                </a:solidFill>
              </a:rPr>
              <a:t>Plan ahead</a:t>
            </a:r>
            <a:endParaRPr b="1" i="0" sz="2000" u="none" cap="none" strike="noStrike">
              <a:solidFill>
                <a:schemeClr val="dk1"/>
              </a:solidFill>
            </a:endParaRPr>
          </a:p>
        </p:txBody>
      </p:sp>
      <p:pic>
        <p:nvPicPr>
          <p:cNvPr id="130" name="Google Shape;130;p22"/>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131" name="Google Shape;131;p22"/>
          <p:cNvSpPr/>
          <p:nvPr/>
        </p:nvSpPr>
        <p:spPr>
          <a:xfrm>
            <a:off x="5140337" y="2242817"/>
            <a:ext cx="1915508" cy="191550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2" name="Google Shape;132;p22"/>
          <p:cNvSpPr/>
          <p:nvPr/>
        </p:nvSpPr>
        <p:spPr>
          <a:xfrm>
            <a:off x="8372348" y="2242817"/>
            <a:ext cx="1915508" cy="1915508"/>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33" name="Google Shape;133;p22"/>
          <p:cNvPicPr preferRelativeResize="0"/>
          <p:nvPr/>
        </p:nvPicPr>
        <p:blipFill rotWithShape="1">
          <a:blip r:embed="rId4">
            <a:alphaModFix/>
          </a:blip>
          <a:srcRect b="0" l="0" r="0" t="0"/>
          <a:stretch/>
        </p:blipFill>
        <p:spPr>
          <a:xfrm>
            <a:off x="5313487" y="2517334"/>
            <a:ext cx="1455144" cy="1401250"/>
          </a:xfrm>
          <a:prstGeom prst="rect">
            <a:avLst/>
          </a:prstGeom>
          <a:noFill/>
          <a:ln>
            <a:noFill/>
          </a:ln>
        </p:spPr>
      </p:pic>
      <p:pic>
        <p:nvPicPr>
          <p:cNvPr id="134" name="Google Shape;134;p22"/>
          <p:cNvPicPr preferRelativeResize="0"/>
          <p:nvPr/>
        </p:nvPicPr>
        <p:blipFill rotWithShape="1">
          <a:blip r:embed="rId5">
            <a:alphaModFix/>
          </a:blip>
          <a:srcRect b="0" l="0" r="0" t="0"/>
          <a:stretch/>
        </p:blipFill>
        <p:spPr>
          <a:xfrm>
            <a:off x="8585598" y="2422878"/>
            <a:ext cx="1549273" cy="1495706"/>
          </a:xfrm>
          <a:prstGeom prst="rect">
            <a:avLst/>
          </a:prstGeom>
          <a:noFill/>
          <a:ln>
            <a:noFill/>
          </a:ln>
        </p:spPr>
      </p:pic>
      <p:grpSp>
        <p:nvGrpSpPr>
          <p:cNvPr id="135" name="Google Shape;135;p22"/>
          <p:cNvGrpSpPr/>
          <p:nvPr/>
        </p:nvGrpSpPr>
        <p:grpSpPr>
          <a:xfrm>
            <a:off x="0" y="5948039"/>
            <a:ext cx="12192000" cy="909961"/>
            <a:chOff x="0" y="5948039"/>
            <a:chExt cx="12192000" cy="909961"/>
          </a:xfrm>
        </p:grpSpPr>
        <p:sp>
          <p:nvSpPr>
            <p:cNvPr id="136" name="Google Shape;136;p22"/>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37" name="Google Shape;137;p22"/>
            <p:cNvPicPr preferRelativeResize="0"/>
            <p:nvPr/>
          </p:nvPicPr>
          <p:blipFill rotWithShape="1">
            <a:blip r:embed="rId6">
              <a:alphaModFix/>
            </a:blip>
            <a:srcRect b="0" l="0" r="0" t="0"/>
            <a:stretch/>
          </p:blipFill>
          <p:spPr>
            <a:xfrm>
              <a:off x="9880477" y="6021512"/>
              <a:ext cx="2024479" cy="763014"/>
            </a:xfrm>
            <a:prstGeom prst="rect">
              <a:avLst/>
            </a:prstGeom>
            <a:noFill/>
            <a:ln>
              <a:noFill/>
            </a:ln>
          </p:spPr>
        </p:pic>
      </p:grpSp>
      <p:sp>
        <p:nvSpPr>
          <p:cNvPr id="138" name="Google Shape;138;p22"/>
          <p:cNvSpPr/>
          <p:nvPr/>
        </p:nvSpPr>
        <p:spPr>
          <a:xfrm>
            <a:off x="0" y="969579"/>
            <a:ext cx="12192000" cy="9796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f548456413_0_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What does a </a:t>
            </a:r>
            <a:r>
              <a:rPr b="1" lang="en-US" sz="3600">
                <a:latin typeface="Arial"/>
                <a:ea typeface="Arial"/>
                <a:cs typeface="Arial"/>
                <a:sym typeface="Arial"/>
              </a:rPr>
              <a:t>Medical</a:t>
            </a:r>
            <a:r>
              <a:rPr b="1" lang="en-US" sz="3600">
                <a:solidFill>
                  <a:schemeClr val="dk1"/>
                </a:solidFill>
                <a:latin typeface="Arial"/>
                <a:ea typeface="Arial"/>
                <a:cs typeface="Arial"/>
                <a:sym typeface="Arial"/>
              </a:rPr>
              <a:t> FSA cover?</a:t>
            </a:r>
            <a:endParaRPr b="1" sz="3600">
              <a:solidFill>
                <a:schemeClr val="dk1"/>
              </a:solidFill>
              <a:latin typeface="Arial"/>
              <a:ea typeface="Arial"/>
              <a:cs typeface="Arial"/>
              <a:sym typeface="Arial"/>
            </a:endParaRPr>
          </a:p>
        </p:txBody>
      </p:sp>
      <p:grpSp>
        <p:nvGrpSpPr>
          <p:cNvPr id="144" name="Google Shape;144;g2f548456413_0_0"/>
          <p:cNvGrpSpPr/>
          <p:nvPr/>
        </p:nvGrpSpPr>
        <p:grpSpPr>
          <a:xfrm>
            <a:off x="0" y="5948039"/>
            <a:ext cx="12192000" cy="909900"/>
            <a:chOff x="0" y="5948039"/>
            <a:chExt cx="12192000" cy="909900"/>
          </a:xfrm>
        </p:grpSpPr>
        <p:sp>
          <p:nvSpPr>
            <p:cNvPr id="145" name="Google Shape;145;g2f548456413_0_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46" name="Google Shape;146;g2f548456413_0_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47" name="Google Shape;147;g2f548456413_0_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8" name="Google Shape;148;g2f548456413_0_0"/>
          <p:cNvSpPr/>
          <p:nvPr/>
        </p:nvSpPr>
        <p:spPr>
          <a:xfrm>
            <a:off x="6358210" y="1542130"/>
            <a:ext cx="4037700" cy="4037700"/>
          </a:xfrm>
          <a:prstGeom prst="ellipse">
            <a:avLst/>
          </a:prstGeom>
          <a:noFill/>
          <a:ln cap="flat" cmpd="sng" w="571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49" name="Google Shape;149;g2f548456413_0_0"/>
          <p:cNvGrpSpPr/>
          <p:nvPr/>
        </p:nvGrpSpPr>
        <p:grpSpPr>
          <a:xfrm>
            <a:off x="8926880" y="4840539"/>
            <a:ext cx="827700" cy="827700"/>
            <a:chOff x="9515855" y="4469114"/>
            <a:chExt cx="827700" cy="827700"/>
          </a:xfrm>
        </p:grpSpPr>
        <p:sp>
          <p:nvSpPr>
            <p:cNvPr id="150" name="Google Shape;150;g2f548456413_0_0"/>
            <p:cNvSpPr/>
            <p:nvPr/>
          </p:nvSpPr>
          <p:spPr>
            <a:xfrm>
              <a:off x="9515855" y="4469114"/>
              <a:ext cx="827700" cy="8277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1" name="Google Shape;151;g2f548456413_0_0"/>
            <p:cNvSpPr/>
            <p:nvPr/>
          </p:nvSpPr>
          <p:spPr>
            <a:xfrm>
              <a:off x="9721964" y="4643775"/>
              <a:ext cx="393611" cy="507283"/>
            </a:xfrm>
            <a:custGeom>
              <a:rect b="b" l="l" r="r" t="t"/>
              <a:pathLst>
                <a:path extrusionOk="0" h="3887" w="3016">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 name="Google Shape;152;g2f548456413_0_0"/>
          <p:cNvGrpSpPr/>
          <p:nvPr/>
        </p:nvGrpSpPr>
        <p:grpSpPr>
          <a:xfrm>
            <a:off x="9905981" y="3607008"/>
            <a:ext cx="827700" cy="827700"/>
            <a:chOff x="9982181" y="3226008"/>
            <a:chExt cx="827700" cy="827700"/>
          </a:xfrm>
        </p:grpSpPr>
        <p:sp>
          <p:nvSpPr>
            <p:cNvPr id="153" name="Google Shape;153;g2f548456413_0_0"/>
            <p:cNvSpPr/>
            <p:nvPr/>
          </p:nvSpPr>
          <p:spPr>
            <a:xfrm>
              <a:off x="9982181" y="3226008"/>
              <a:ext cx="827700" cy="8277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54" name="Google Shape;154;g2f548456413_0_0"/>
            <p:cNvGrpSpPr/>
            <p:nvPr/>
          </p:nvGrpSpPr>
          <p:grpSpPr>
            <a:xfrm>
              <a:off x="10126968" y="3421254"/>
              <a:ext cx="529208" cy="419973"/>
              <a:chOff x="2757825" y="3166725"/>
              <a:chExt cx="101375" cy="80450"/>
            </a:xfrm>
          </p:grpSpPr>
          <p:sp>
            <p:nvSpPr>
              <p:cNvPr id="155" name="Google Shape;155;g2f548456413_0_0"/>
              <p:cNvSpPr/>
              <p:nvPr/>
            </p:nvSpPr>
            <p:spPr>
              <a:xfrm>
                <a:off x="2757825" y="3208600"/>
                <a:ext cx="46525" cy="38575"/>
              </a:xfrm>
              <a:custGeom>
                <a:rect b="b" l="l" r="r" t="t"/>
                <a:pathLst>
                  <a:path extrusionOk="0" h="1543" w="1861">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f548456413_0_0"/>
              <p:cNvSpPr/>
              <p:nvPr/>
            </p:nvSpPr>
            <p:spPr>
              <a:xfrm>
                <a:off x="2812275" y="3208600"/>
                <a:ext cx="46925" cy="38575"/>
              </a:xfrm>
              <a:custGeom>
                <a:rect b="b" l="l" r="r" t="t"/>
                <a:pathLst>
                  <a:path extrusionOk="0" h="1543" w="1877">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f548456413_0_0"/>
              <p:cNvSpPr/>
              <p:nvPr/>
            </p:nvSpPr>
            <p:spPr>
              <a:xfrm>
                <a:off x="2799300" y="3214050"/>
                <a:ext cx="18025" cy="5050"/>
              </a:xfrm>
              <a:custGeom>
                <a:rect b="b" l="l" r="r" t="t"/>
                <a:pathLst>
                  <a:path extrusionOk="0" h="202" w="721">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f548456413_0_0"/>
              <p:cNvSpPr/>
              <p:nvPr/>
            </p:nvSpPr>
            <p:spPr>
              <a:xfrm>
                <a:off x="2827775" y="3166725"/>
                <a:ext cx="31425" cy="51125"/>
              </a:xfrm>
              <a:custGeom>
                <a:rect b="b" l="l" r="r" t="t"/>
                <a:pathLst>
                  <a:path extrusionOk="0" h="2045" w="1257">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f548456413_0_0"/>
              <p:cNvSpPr/>
              <p:nvPr/>
            </p:nvSpPr>
            <p:spPr>
              <a:xfrm>
                <a:off x="2757825" y="3166725"/>
                <a:ext cx="31025" cy="51125"/>
              </a:xfrm>
              <a:custGeom>
                <a:rect b="b" l="l" r="r" t="t"/>
                <a:pathLst>
                  <a:path extrusionOk="0" h="2045" w="1241">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0" name="Google Shape;160;g2f548456413_0_0"/>
          <p:cNvGrpSpPr/>
          <p:nvPr/>
        </p:nvGrpSpPr>
        <p:grpSpPr>
          <a:xfrm>
            <a:off x="9568381" y="1984863"/>
            <a:ext cx="827700" cy="827700"/>
            <a:chOff x="9568381" y="1908663"/>
            <a:chExt cx="827700" cy="827700"/>
          </a:xfrm>
        </p:grpSpPr>
        <p:sp>
          <p:nvSpPr>
            <p:cNvPr id="161" name="Google Shape;161;g2f548456413_0_0"/>
            <p:cNvSpPr/>
            <p:nvPr/>
          </p:nvSpPr>
          <p:spPr>
            <a:xfrm>
              <a:off x="9568381" y="1908663"/>
              <a:ext cx="827700" cy="8277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62" name="Google Shape;162;g2f548456413_0_0"/>
            <p:cNvGrpSpPr/>
            <p:nvPr/>
          </p:nvGrpSpPr>
          <p:grpSpPr>
            <a:xfrm>
              <a:off x="9754572" y="2051943"/>
              <a:ext cx="466468" cy="581003"/>
              <a:chOff x="3721825" y="1434300"/>
              <a:chExt cx="76675" cy="95500"/>
            </a:xfrm>
          </p:grpSpPr>
          <p:sp>
            <p:nvSpPr>
              <p:cNvPr id="163" name="Google Shape;163;g2f548456413_0_0"/>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g2f548456413_0_0"/>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65" name="Google Shape;165;g2f548456413_0_0"/>
          <p:cNvGrpSpPr/>
          <p:nvPr/>
        </p:nvGrpSpPr>
        <p:grpSpPr>
          <a:xfrm>
            <a:off x="7058775" y="4840557"/>
            <a:ext cx="827700" cy="827700"/>
            <a:chOff x="6906375" y="4764357"/>
            <a:chExt cx="827700" cy="827700"/>
          </a:xfrm>
        </p:grpSpPr>
        <p:sp>
          <p:nvSpPr>
            <p:cNvPr id="166" name="Google Shape;166;g2f548456413_0_0"/>
            <p:cNvSpPr/>
            <p:nvPr/>
          </p:nvSpPr>
          <p:spPr>
            <a:xfrm>
              <a:off x="6906375" y="4764357"/>
              <a:ext cx="827700" cy="8277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67" name="Google Shape;167;g2f548456413_0_0"/>
            <p:cNvGrpSpPr/>
            <p:nvPr/>
          </p:nvGrpSpPr>
          <p:grpSpPr>
            <a:xfrm>
              <a:off x="7056164" y="4939069"/>
              <a:ext cx="511720" cy="507283"/>
              <a:chOff x="2756150" y="2971175"/>
              <a:chExt cx="98025" cy="97175"/>
            </a:xfrm>
          </p:grpSpPr>
          <p:sp>
            <p:nvSpPr>
              <p:cNvPr id="168" name="Google Shape;168;g2f548456413_0_0"/>
              <p:cNvSpPr/>
              <p:nvPr/>
            </p:nvSpPr>
            <p:spPr>
              <a:xfrm>
                <a:off x="2798875" y="2971175"/>
                <a:ext cx="48600" cy="38550"/>
              </a:xfrm>
              <a:custGeom>
                <a:rect b="b" l="l" r="r" t="t"/>
                <a:pathLst>
                  <a:path extrusionOk="0" h="1542" w="1944">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f548456413_0_0"/>
              <p:cNvSpPr/>
              <p:nvPr/>
            </p:nvSpPr>
            <p:spPr>
              <a:xfrm>
                <a:off x="2788825" y="3004675"/>
                <a:ext cx="36875" cy="63675"/>
              </a:xfrm>
              <a:custGeom>
                <a:rect b="b" l="l" r="r" t="t"/>
                <a:pathLst>
                  <a:path extrusionOk="0" h="2547" w="1475">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f548456413_0_0"/>
              <p:cNvSpPr/>
              <p:nvPr/>
            </p:nvSpPr>
            <p:spPr>
              <a:xfrm>
                <a:off x="2775850" y="3026025"/>
                <a:ext cx="18025" cy="22225"/>
              </a:xfrm>
              <a:custGeom>
                <a:rect b="b" l="l" r="r" t="t"/>
                <a:pathLst>
                  <a:path extrusionOk="0" h="889" w="721">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2f548456413_0_0"/>
              <p:cNvSpPr/>
              <p:nvPr/>
            </p:nvSpPr>
            <p:spPr>
              <a:xfrm>
                <a:off x="2756150" y="3014725"/>
                <a:ext cx="24750" cy="24725"/>
              </a:xfrm>
              <a:custGeom>
                <a:rect b="b" l="l" r="r" t="t"/>
                <a:pathLst>
                  <a:path extrusionOk="0" h="989" w="99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f548456413_0_0"/>
              <p:cNvSpPr/>
              <p:nvPr/>
            </p:nvSpPr>
            <p:spPr>
              <a:xfrm>
                <a:off x="2791750" y="2971175"/>
                <a:ext cx="10925" cy="16775"/>
              </a:xfrm>
              <a:custGeom>
                <a:rect b="b" l="l" r="r" t="t"/>
                <a:pathLst>
                  <a:path extrusionOk="0" h="671" w="437">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f548456413_0_0"/>
              <p:cNvSpPr/>
              <p:nvPr/>
            </p:nvSpPr>
            <p:spPr>
              <a:xfrm>
                <a:off x="2843275" y="2971175"/>
                <a:ext cx="10900" cy="16775"/>
              </a:xfrm>
              <a:custGeom>
                <a:rect b="b" l="l" r="r" t="t"/>
                <a:pathLst>
                  <a:path extrusionOk="0" h="671" w="436">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74" name="Google Shape;174;g2f548456413_0_0"/>
          <p:cNvSpPr/>
          <p:nvPr/>
        </p:nvSpPr>
        <p:spPr>
          <a:xfrm>
            <a:off x="1714500" y="2406600"/>
            <a:ext cx="5435700" cy="2044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5" name="Google Shape;175;g2f548456413_0_0"/>
          <p:cNvSpPr txBox="1"/>
          <p:nvPr/>
        </p:nvSpPr>
        <p:spPr>
          <a:xfrm>
            <a:off x="2413500" y="3090450"/>
            <a:ext cx="40377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1900">
                <a:solidFill>
                  <a:srgbClr val="003648"/>
                </a:solidFill>
              </a:rPr>
              <a:t>Eligible expenses include: </a:t>
            </a:r>
            <a:r>
              <a:rPr b="1" lang="en-US" sz="1900">
                <a:solidFill>
                  <a:srgbClr val="CE2872"/>
                </a:solidFill>
              </a:rPr>
              <a:t>medical, dental, vision,</a:t>
            </a:r>
            <a:r>
              <a:rPr lang="en-US" sz="1900">
                <a:solidFill>
                  <a:srgbClr val="003648"/>
                </a:solidFill>
              </a:rPr>
              <a:t> and </a:t>
            </a:r>
            <a:r>
              <a:rPr b="1" lang="en-US" sz="1900">
                <a:solidFill>
                  <a:srgbClr val="CE2872"/>
                </a:solidFill>
              </a:rPr>
              <a:t>preventative</a:t>
            </a:r>
            <a:endParaRPr b="1" sz="1900">
              <a:solidFill>
                <a:srgbClr val="CE287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3"/>
          <p:cNvSpPr/>
          <p:nvPr/>
        </p:nvSpPr>
        <p:spPr>
          <a:xfrm>
            <a:off x="0" y="994471"/>
            <a:ext cx="8824488" cy="7307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81" name="Google Shape;181;p23"/>
          <p:cNvSpPr txBox="1"/>
          <p:nvPr>
            <p:ph idx="4294967295" type="ctrTitle"/>
          </p:nvPr>
        </p:nvSpPr>
        <p:spPr>
          <a:xfrm>
            <a:off x="576166" y="174414"/>
            <a:ext cx="7173913" cy="82005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Annual contribution limit</a:t>
            </a:r>
            <a:endParaRPr b="1" i="0" sz="3600" u="none" cap="none" strike="noStrike">
              <a:solidFill>
                <a:schemeClr val="dk1"/>
              </a:solidFill>
              <a:latin typeface="Arial"/>
              <a:ea typeface="Arial"/>
              <a:cs typeface="Arial"/>
              <a:sym typeface="Arial"/>
            </a:endParaRPr>
          </a:p>
        </p:txBody>
      </p:sp>
      <p:sp>
        <p:nvSpPr>
          <p:cNvPr id="182" name="Google Shape;182;p23"/>
          <p:cNvSpPr txBox="1"/>
          <p:nvPr/>
        </p:nvSpPr>
        <p:spPr>
          <a:xfrm>
            <a:off x="986017" y="3653547"/>
            <a:ext cx="6213000" cy="13236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4280"/>
              </a:buClr>
              <a:buSzPts val="2000"/>
              <a:buChar char="•"/>
            </a:pPr>
            <a:r>
              <a:rPr i="0" lang="en-US" sz="2000" u="none" cap="none" strike="noStrike">
                <a:solidFill>
                  <a:schemeClr val="dk1"/>
                </a:solidFill>
              </a:rPr>
              <a:t>Contribute and spend funds tax-free</a:t>
            </a:r>
            <a:endParaRPr i="0" sz="1400" u="none" cap="none" strike="noStrike">
              <a:solidFill>
                <a:schemeClr val="dk1"/>
              </a:solidFill>
            </a:endParaRPr>
          </a:p>
          <a:p>
            <a:pPr indent="-342900" lvl="0" marL="342900" marR="0" rtl="0" algn="l">
              <a:lnSpc>
                <a:spcPct val="150000"/>
              </a:lnSpc>
              <a:spcBef>
                <a:spcPts val="0"/>
              </a:spcBef>
              <a:spcAft>
                <a:spcPts val="0"/>
              </a:spcAft>
              <a:buClr>
                <a:srgbClr val="004280"/>
              </a:buClr>
              <a:buSzPts val="2000"/>
              <a:buChar char="•"/>
            </a:pPr>
            <a:r>
              <a:rPr i="0" lang="en-US" sz="2000" u="none" cap="none" strike="noStrike">
                <a:solidFill>
                  <a:schemeClr val="dk1"/>
                </a:solidFill>
              </a:rPr>
              <a:t>Pay for eligible out-of-pocket healthcare expenses</a:t>
            </a:r>
            <a:endParaRPr i="0" sz="1400" u="none" cap="none" strike="noStrike">
              <a:solidFill>
                <a:schemeClr val="dk1"/>
              </a:solidFill>
            </a:endParaRPr>
          </a:p>
          <a:p>
            <a:pPr indent="-342900" lvl="0" marL="342900" marR="0" rtl="0" algn="l">
              <a:lnSpc>
                <a:spcPct val="150000"/>
              </a:lnSpc>
              <a:spcBef>
                <a:spcPts val="0"/>
              </a:spcBef>
              <a:spcAft>
                <a:spcPts val="0"/>
              </a:spcAft>
              <a:buClr>
                <a:srgbClr val="004280"/>
              </a:buClr>
              <a:buSzPts val="2000"/>
              <a:buFont typeface="Arial"/>
              <a:buChar char="•"/>
            </a:pPr>
            <a:r>
              <a:rPr b="1" i="0" lang="en-US" sz="2000" u="none" cap="none" strike="noStrike">
                <a:solidFill>
                  <a:schemeClr val="dk1"/>
                </a:solidFill>
              </a:rPr>
              <a:t>Employer contribution </a:t>
            </a:r>
            <a:r>
              <a:rPr i="0" lang="en-US" sz="2000" u="none" cap="none" strike="noStrike">
                <a:solidFill>
                  <a:schemeClr val="dk1"/>
                </a:solidFill>
              </a:rPr>
              <a:t>(if applicable)</a:t>
            </a:r>
            <a:endParaRPr i="0" sz="1400" u="none" cap="none" strike="noStrike">
              <a:solidFill>
                <a:schemeClr val="dk1"/>
              </a:solidFill>
            </a:endParaRPr>
          </a:p>
        </p:txBody>
      </p:sp>
      <p:sp>
        <p:nvSpPr>
          <p:cNvPr id="183" name="Google Shape;183;p23"/>
          <p:cNvSpPr txBox="1"/>
          <p:nvPr/>
        </p:nvSpPr>
        <p:spPr>
          <a:xfrm>
            <a:off x="986017" y="1472714"/>
            <a:ext cx="6213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000"/>
              <a:buFont typeface="Arial"/>
              <a:buNone/>
            </a:pPr>
            <a:r>
              <a:rPr b="1" i="0" lang="en-US" sz="2800" u="none" cap="none" strike="noStrike">
                <a:solidFill>
                  <a:schemeClr val="dk1"/>
                </a:solidFill>
              </a:rPr>
              <a:t>2024 Medical FSA Maximum:</a:t>
            </a:r>
            <a:endParaRPr b="1" i="0" sz="1200" u="none" cap="none" strike="noStrike">
              <a:solidFill>
                <a:schemeClr val="dk1"/>
              </a:solidFill>
            </a:endParaRPr>
          </a:p>
        </p:txBody>
      </p:sp>
      <p:pic>
        <p:nvPicPr>
          <p:cNvPr id="184" name="Google Shape;184;p23"/>
          <p:cNvPicPr preferRelativeResize="0"/>
          <p:nvPr/>
        </p:nvPicPr>
        <p:blipFill rotWithShape="1">
          <a:blip r:embed="rId3">
            <a:alphaModFix/>
          </a:blip>
          <a:srcRect b="0" l="33578" r="25951" t="0"/>
          <a:stretch/>
        </p:blipFill>
        <p:spPr>
          <a:xfrm>
            <a:off x="8028878" y="0"/>
            <a:ext cx="4163123" cy="6858000"/>
          </a:xfrm>
          <a:prstGeom prst="rect">
            <a:avLst/>
          </a:prstGeom>
          <a:noFill/>
          <a:ln>
            <a:noFill/>
          </a:ln>
        </p:spPr>
      </p:pic>
      <p:sp>
        <p:nvSpPr>
          <p:cNvPr id="185" name="Google Shape;185;p23"/>
          <p:cNvSpPr txBox="1"/>
          <p:nvPr/>
        </p:nvSpPr>
        <p:spPr>
          <a:xfrm>
            <a:off x="917207" y="1863758"/>
            <a:ext cx="5110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rPr>
              <a:t>$3,200</a:t>
            </a:r>
            <a:endParaRPr b="1" i="0" sz="6000" u="none" cap="none" strike="noStrike">
              <a:solidFill>
                <a:schemeClr val="accent1"/>
              </a:solidFill>
            </a:endParaRPr>
          </a:p>
        </p:txBody>
      </p:sp>
      <p:grpSp>
        <p:nvGrpSpPr>
          <p:cNvPr id="186" name="Google Shape;186;p23"/>
          <p:cNvGrpSpPr/>
          <p:nvPr/>
        </p:nvGrpSpPr>
        <p:grpSpPr>
          <a:xfrm>
            <a:off x="0" y="5948039"/>
            <a:ext cx="12192000" cy="909961"/>
            <a:chOff x="0" y="5948039"/>
            <a:chExt cx="12192000" cy="909961"/>
          </a:xfrm>
        </p:grpSpPr>
        <p:sp>
          <p:nvSpPr>
            <p:cNvPr id="187" name="Google Shape;187;p23"/>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88" name="Google Shape;188;p23"/>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pSp>
        <p:nvGrpSpPr>
          <p:cNvPr id="193" name="Google Shape;193;p24"/>
          <p:cNvGrpSpPr/>
          <p:nvPr/>
        </p:nvGrpSpPr>
        <p:grpSpPr>
          <a:xfrm>
            <a:off x="0" y="5948039"/>
            <a:ext cx="12192000" cy="909961"/>
            <a:chOff x="0" y="5948039"/>
            <a:chExt cx="12192000" cy="909961"/>
          </a:xfrm>
        </p:grpSpPr>
        <p:sp>
          <p:nvSpPr>
            <p:cNvPr id="194" name="Google Shape;194;p2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95" name="Google Shape;195;p2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96" name="Google Shape;196;p24"/>
          <p:cNvSpPr/>
          <p:nvPr/>
        </p:nvSpPr>
        <p:spPr>
          <a:xfrm>
            <a:off x="-87086" y="4315326"/>
            <a:ext cx="9519845" cy="186088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 name="Google Shape;197;p24"/>
          <p:cNvSpPr txBox="1"/>
          <p:nvPr>
            <p:ph type="title"/>
          </p:nvPr>
        </p:nvSpPr>
        <p:spPr>
          <a:xfrm>
            <a:off x="861924" y="313373"/>
            <a:ext cx="7505559" cy="70241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solidFill>
                  <a:schemeClr val="dk1"/>
                </a:solidFill>
                <a:latin typeface="Arial"/>
                <a:ea typeface="Arial"/>
                <a:cs typeface="Arial"/>
                <a:sym typeface="Arial"/>
              </a:rPr>
              <a:t>Meet Ashley</a:t>
            </a:r>
            <a:endParaRPr b="1">
              <a:solidFill>
                <a:schemeClr val="dk1"/>
              </a:solidFill>
              <a:latin typeface="Arial"/>
              <a:ea typeface="Arial"/>
              <a:cs typeface="Arial"/>
              <a:sym typeface="Arial"/>
            </a:endParaRPr>
          </a:p>
        </p:txBody>
      </p:sp>
      <p:sp>
        <p:nvSpPr>
          <p:cNvPr id="198" name="Google Shape;198;p24"/>
          <p:cNvSpPr txBox="1"/>
          <p:nvPr/>
        </p:nvSpPr>
        <p:spPr>
          <a:xfrm>
            <a:off x="861924" y="2743703"/>
            <a:ext cx="3660602" cy="16557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rPr>
              <a:t>GROSS ANNUAL PAY….……… $60,000</a:t>
            </a:r>
            <a:br>
              <a:rPr b="1" i="0" lang="en-US" sz="1200" u="none" cap="none" strike="noStrike">
                <a:solidFill>
                  <a:schemeClr val="dk1"/>
                </a:solidFill>
              </a:rPr>
            </a:br>
            <a:r>
              <a:rPr b="1" i="0" lang="en-US" sz="1200" u="none" cap="none" strike="noStrike">
                <a:solidFill>
                  <a:schemeClr val="dk1"/>
                </a:solidFill>
              </a:rPr>
              <a:t>TAX RATE (18%) …………..…… -$10,800</a:t>
            </a:r>
            <a:br>
              <a:rPr b="1" i="0" lang="en-US" sz="1200" u="none" cap="none" strike="noStrike">
                <a:solidFill>
                  <a:schemeClr val="dk1"/>
                </a:solidFill>
              </a:rPr>
            </a:br>
            <a:r>
              <a:rPr b="1" i="0" lang="en-US" sz="1200" u="none" cap="none" strike="noStrike">
                <a:solidFill>
                  <a:schemeClr val="dk1"/>
                </a:solidFill>
              </a:rPr>
              <a:t>NET ANNUAL PAY …………..…  $49,200</a:t>
            </a:r>
            <a:br>
              <a:rPr b="1" i="0" lang="en-US" sz="1200" u="none" cap="none" strike="noStrike">
                <a:solidFill>
                  <a:schemeClr val="dk1"/>
                </a:solidFill>
              </a:rPr>
            </a:br>
            <a:r>
              <a:rPr b="1" i="0" lang="en-US" sz="1200" u="none" cap="none" strike="noStrike">
                <a:solidFill>
                  <a:schemeClr val="dk1"/>
                </a:solidFill>
              </a:rPr>
              <a:t>HEALTHCARE EXPENSES …… -$3,200</a:t>
            </a:r>
            <a:br>
              <a:rPr b="1" i="0" lang="en-US" sz="1200" u="none" cap="none" strike="noStrike">
                <a:solidFill>
                  <a:schemeClr val="dk1"/>
                </a:solidFill>
              </a:rPr>
            </a:br>
            <a:r>
              <a:rPr b="1" i="0" lang="en-US" sz="1200" u="none" cap="none" strike="noStrike">
                <a:solidFill>
                  <a:schemeClr val="dk1"/>
                </a:solidFill>
              </a:rPr>
              <a:t>FINAL TAKE-HOME PAY ……. $46,000</a:t>
            </a:r>
            <a:endParaRPr i="0" sz="1400" u="none" cap="none" strike="noStrike">
              <a:solidFill>
                <a:schemeClr val="dk1"/>
              </a:solidFill>
            </a:endParaRPr>
          </a:p>
        </p:txBody>
      </p:sp>
      <p:sp>
        <p:nvSpPr>
          <p:cNvPr id="199" name="Google Shape;199;p24"/>
          <p:cNvSpPr txBox="1"/>
          <p:nvPr/>
        </p:nvSpPr>
        <p:spPr>
          <a:xfrm>
            <a:off x="4520555" y="2696474"/>
            <a:ext cx="3780646" cy="1655762"/>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rPr>
              <a:t>GROSS ANNUAL PAY…………… $60,000</a:t>
            </a:r>
            <a:br>
              <a:rPr b="1" i="0" lang="en-US" sz="1200" u="none" cap="none" strike="noStrike">
                <a:solidFill>
                  <a:schemeClr val="dk1"/>
                </a:solidFill>
              </a:rPr>
            </a:br>
            <a:r>
              <a:rPr b="1" i="0" lang="en-US" sz="1200" u="none" cap="none" strike="noStrike">
                <a:solidFill>
                  <a:schemeClr val="dk1"/>
                </a:solidFill>
              </a:rPr>
              <a:t>ANNUAL FSA CONTRIBUTION  -$3,200</a:t>
            </a:r>
            <a:br>
              <a:rPr b="1" i="0" lang="en-US" sz="1200" u="none" cap="none" strike="noStrike">
                <a:solidFill>
                  <a:schemeClr val="dk1"/>
                </a:solidFill>
              </a:rPr>
            </a:br>
            <a:r>
              <a:rPr b="1" i="0" lang="en-US" sz="1200" u="none" cap="none" strike="noStrike">
                <a:solidFill>
                  <a:schemeClr val="dk1"/>
                </a:solidFill>
              </a:rPr>
              <a:t>ADJUSTED GROSS PAY ………..$56,800</a:t>
            </a:r>
            <a:br>
              <a:rPr b="1" i="0" lang="en-US" sz="1200" u="none" cap="none" strike="noStrike">
                <a:solidFill>
                  <a:schemeClr val="dk1"/>
                </a:solidFill>
              </a:rPr>
            </a:br>
            <a:r>
              <a:rPr b="1" i="0" lang="en-US" sz="1200" u="none" cap="none" strike="noStrike">
                <a:solidFill>
                  <a:schemeClr val="dk1"/>
                </a:solidFill>
              </a:rPr>
              <a:t>TAX RATE (18%) ……………..….. -$10,224</a:t>
            </a:r>
            <a:br>
              <a:rPr b="1" i="0" lang="en-US" sz="1200" u="none" cap="none" strike="noStrike">
                <a:solidFill>
                  <a:schemeClr val="dk1"/>
                </a:solidFill>
              </a:rPr>
            </a:br>
            <a:r>
              <a:rPr b="1" i="0" lang="en-US" sz="1200" u="none" cap="none" strike="noStrike">
                <a:solidFill>
                  <a:schemeClr val="dk1"/>
                </a:solidFill>
              </a:rPr>
              <a:t>FINAL TAKE-HOME PAY …...…. $46,576</a:t>
            </a:r>
            <a:endParaRPr i="0" sz="1400" u="none" cap="none" strike="noStrike">
              <a:solidFill>
                <a:schemeClr val="dk1"/>
              </a:solidFill>
            </a:endParaRPr>
          </a:p>
        </p:txBody>
      </p:sp>
      <p:sp>
        <p:nvSpPr>
          <p:cNvPr id="200" name="Google Shape;200;p24"/>
          <p:cNvSpPr txBox="1"/>
          <p:nvPr/>
        </p:nvSpPr>
        <p:spPr>
          <a:xfrm>
            <a:off x="4902100" y="4511389"/>
            <a:ext cx="2837216" cy="1045525"/>
          </a:xfrm>
          <a:prstGeom prst="rect">
            <a:avLst/>
          </a:prstGeom>
          <a:noFill/>
          <a:ln>
            <a:noFill/>
          </a:ln>
        </p:spPr>
        <p:txBody>
          <a:bodyPr anchorCtr="0" anchor="t" bIns="45700" lIns="91425" spcFirstLastPara="1" rIns="91425" wrap="square" tIns="45700">
            <a:normAutofit lnSpcReduction="20000"/>
          </a:bodyPr>
          <a:lstStyle/>
          <a:p>
            <a:pPr indent="0" lvl="0" marL="0" marR="0" rtl="0" algn="r">
              <a:lnSpc>
                <a:spcPct val="90000"/>
              </a:lnSpc>
              <a:spcBef>
                <a:spcPts val="0"/>
              </a:spcBef>
              <a:spcAft>
                <a:spcPts val="0"/>
              </a:spcAft>
              <a:buClr>
                <a:srgbClr val="253746"/>
              </a:buClr>
              <a:buSzPts val="8649"/>
              <a:buFont typeface="Arial"/>
              <a:buNone/>
            </a:pPr>
            <a:r>
              <a:rPr b="1" i="0" lang="en-US" sz="8000" u="none" cap="none" strike="noStrike">
                <a:solidFill>
                  <a:schemeClr val="lt1"/>
                </a:solidFill>
              </a:rPr>
              <a:t>$576</a:t>
            </a:r>
            <a:endParaRPr b="1" i="0" sz="1400" u="none" cap="none" strike="noStrike">
              <a:solidFill>
                <a:schemeClr val="lt1"/>
              </a:solidFill>
            </a:endParaRPr>
          </a:p>
        </p:txBody>
      </p:sp>
      <p:pic>
        <p:nvPicPr>
          <p:cNvPr id="201" name="Google Shape;201;p24"/>
          <p:cNvPicPr preferRelativeResize="0"/>
          <p:nvPr/>
        </p:nvPicPr>
        <p:blipFill rotWithShape="1">
          <a:blip r:embed="rId4">
            <a:alphaModFix/>
          </a:blip>
          <a:srcRect b="186" l="46715" r="27228" t="19681"/>
          <a:stretch/>
        </p:blipFill>
        <p:spPr>
          <a:xfrm>
            <a:off x="8835775" y="0"/>
            <a:ext cx="3344938" cy="6858000"/>
          </a:xfrm>
          <a:prstGeom prst="rect">
            <a:avLst/>
          </a:prstGeom>
          <a:noFill/>
          <a:ln>
            <a:noFill/>
          </a:ln>
        </p:spPr>
      </p:pic>
      <p:sp>
        <p:nvSpPr>
          <p:cNvPr id="202" name="Google Shape;202;p24"/>
          <p:cNvSpPr txBox="1"/>
          <p:nvPr/>
        </p:nvSpPr>
        <p:spPr>
          <a:xfrm>
            <a:off x="880413" y="2293971"/>
            <a:ext cx="28806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rPr>
              <a:t>Without Healthcare FSA</a:t>
            </a:r>
            <a:endParaRPr b="1" i="0" sz="1800" u="none" cap="none" strike="noStrike">
              <a:solidFill>
                <a:schemeClr val="dk1"/>
              </a:solidFill>
            </a:endParaRPr>
          </a:p>
        </p:txBody>
      </p:sp>
      <p:sp>
        <p:nvSpPr>
          <p:cNvPr id="203" name="Google Shape;203;p24"/>
          <p:cNvSpPr txBox="1"/>
          <p:nvPr/>
        </p:nvSpPr>
        <p:spPr>
          <a:xfrm>
            <a:off x="4514711" y="2251109"/>
            <a:ext cx="28806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rPr>
              <a:t>With Healthcare FSA</a:t>
            </a:r>
            <a:endParaRPr b="1" i="0" sz="1800" u="none" cap="none" strike="noStrike">
              <a:solidFill>
                <a:schemeClr val="dk1"/>
              </a:solidFill>
            </a:endParaRPr>
          </a:p>
        </p:txBody>
      </p:sp>
      <p:sp>
        <p:nvSpPr>
          <p:cNvPr id="204" name="Google Shape;204;p24"/>
          <p:cNvSpPr txBox="1"/>
          <p:nvPr/>
        </p:nvSpPr>
        <p:spPr>
          <a:xfrm>
            <a:off x="861924" y="4522727"/>
            <a:ext cx="337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rPr>
              <a:t>Take home this much more with a healthcare FSA</a:t>
            </a:r>
            <a:endParaRPr b="1" i="0" sz="1800" u="none" cap="none" strike="noStrike">
              <a:solidFill>
                <a:schemeClr val="lt1"/>
              </a:solidFill>
            </a:endParaRPr>
          </a:p>
        </p:txBody>
      </p:sp>
      <p:sp>
        <p:nvSpPr>
          <p:cNvPr id="205" name="Google Shape;205;p24"/>
          <p:cNvSpPr txBox="1"/>
          <p:nvPr/>
        </p:nvSpPr>
        <p:spPr>
          <a:xfrm>
            <a:off x="861924" y="5449311"/>
            <a:ext cx="7030219"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i="0" lang="en-US" sz="1200" u="none" cap="none" strike="noStrike">
                <a:solidFill>
                  <a:schemeClr val="dk1"/>
                </a:solidFill>
              </a:rPr>
              <a:t>All figures in this table are estimates and based on an annual salary of $60,000 and maximum contribution limits to the benefit account. Your salary, tax rate, healthcare expenses and tax savings may be different. </a:t>
            </a:r>
            <a:endParaRPr i="0" sz="1200" u="none" cap="none" strike="noStrike">
              <a:solidFill>
                <a:schemeClr val="dk1"/>
              </a:solidFill>
            </a:endParaRPr>
          </a:p>
        </p:txBody>
      </p:sp>
      <p:sp>
        <p:nvSpPr>
          <p:cNvPr id="206" name="Google Shape;206;p24"/>
          <p:cNvSpPr/>
          <p:nvPr/>
        </p:nvSpPr>
        <p:spPr>
          <a:xfrm>
            <a:off x="880413" y="1217215"/>
            <a:ext cx="547457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Ashley is a 33 year old college graduate working in Marketing.</a:t>
            </a:r>
            <a:endParaRPr/>
          </a:p>
        </p:txBody>
      </p:sp>
      <p:sp>
        <p:nvSpPr>
          <p:cNvPr id="207" name="Google Shape;207;p24"/>
          <p:cNvSpPr/>
          <p:nvPr/>
        </p:nvSpPr>
        <p:spPr>
          <a:xfrm>
            <a:off x="0" y="994471"/>
            <a:ext cx="8824488" cy="7307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08" name="Google Shape;208;p24"/>
          <p:cNvGrpSpPr/>
          <p:nvPr/>
        </p:nvGrpSpPr>
        <p:grpSpPr>
          <a:xfrm>
            <a:off x="4563112" y="1646536"/>
            <a:ext cx="544530" cy="544530"/>
            <a:chOff x="-596322" y="2382796"/>
            <a:chExt cx="544530" cy="544530"/>
          </a:xfrm>
        </p:grpSpPr>
        <p:sp>
          <p:nvSpPr>
            <p:cNvPr id="209" name="Google Shape;209;p24"/>
            <p:cNvSpPr/>
            <p:nvPr/>
          </p:nvSpPr>
          <p:spPr>
            <a:xfrm>
              <a:off x="-596322" y="2382796"/>
              <a:ext cx="544530" cy="54453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10" name="Google Shape;210;p24"/>
            <p:cNvGrpSpPr/>
            <p:nvPr/>
          </p:nvGrpSpPr>
          <p:grpSpPr>
            <a:xfrm>
              <a:off x="-500688" y="2499694"/>
              <a:ext cx="372338" cy="318085"/>
              <a:chOff x="2760775" y="670475"/>
              <a:chExt cx="106375" cy="90875"/>
            </a:xfrm>
          </p:grpSpPr>
          <p:sp>
            <p:nvSpPr>
              <p:cNvPr id="211" name="Google Shape;211;p24"/>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4"/>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4"/>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4"/>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5" name="Google Shape;215;p24"/>
          <p:cNvSpPr/>
          <p:nvPr/>
        </p:nvSpPr>
        <p:spPr>
          <a:xfrm>
            <a:off x="953057" y="1686833"/>
            <a:ext cx="544530" cy="54453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16" name="Google Shape;216;p24"/>
          <p:cNvGrpSpPr/>
          <p:nvPr/>
        </p:nvGrpSpPr>
        <p:grpSpPr>
          <a:xfrm>
            <a:off x="1056965" y="1775029"/>
            <a:ext cx="362262" cy="362262"/>
            <a:chOff x="3525425" y="481175"/>
            <a:chExt cx="89225" cy="89225"/>
          </a:xfrm>
        </p:grpSpPr>
        <p:sp>
          <p:nvSpPr>
            <p:cNvPr id="217" name="Google Shape;217;p24"/>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4"/>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4"/>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4"/>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4"/>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4"/>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4"/>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8f7eb50b35_0_134"/>
          <p:cNvSpPr txBox="1"/>
          <p:nvPr>
            <p:ph idx="4294967295" type="body"/>
          </p:nvPr>
        </p:nvSpPr>
        <p:spPr>
          <a:xfrm>
            <a:off x="4103914" y="2247900"/>
            <a:ext cx="8088086" cy="4300538"/>
          </a:xfrm>
          <a:prstGeom prst="rect">
            <a:avLst/>
          </a:prstGeom>
          <a:noFill/>
          <a:ln>
            <a:noFill/>
          </a:ln>
        </p:spPr>
        <p:txBody>
          <a:bodyPr anchorCtr="0" anchor="t" bIns="45700" lIns="91425" spcFirstLastPara="1" rIns="91425" wrap="square" tIns="45700">
            <a:normAutofit/>
          </a:bodyPr>
          <a:lstStyle/>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January 1, 2025 – December 31, 2025</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March 15, 2026 – deadline to incur claims</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solidFill>
                <a:schemeClr val="dk1"/>
              </a:solidFill>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solidFill>
                  <a:schemeClr val="dk1"/>
                </a:solidFill>
                <a:latin typeface="Arial"/>
                <a:ea typeface="Arial"/>
                <a:cs typeface="Arial"/>
                <a:sym typeface="Arial"/>
              </a:rPr>
              <a:t>March 31, 2026 – deadline to submit claims</a:t>
            </a:r>
            <a:endParaRPr sz="2400">
              <a:solidFill>
                <a:schemeClr val="dk1"/>
              </a:solidFill>
              <a:latin typeface="Arial"/>
              <a:ea typeface="Arial"/>
              <a:cs typeface="Arial"/>
              <a:sym typeface="Arial"/>
            </a:endParaRPr>
          </a:p>
        </p:txBody>
      </p:sp>
      <p:sp>
        <p:nvSpPr>
          <p:cNvPr id="229" name="Google Shape;229;g18f7eb50b35_0_134"/>
          <p:cNvSpPr txBox="1"/>
          <p:nvPr>
            <p:ph idx="4294967295" type="ctrTitle"/>
          </p:nvPr>
        </p:nvSpPr>
        <p:spPr>
          <a:xfrm>
            <a:off x="879000" y="158901"/>
            <a:ext cx="9035143" cy="758825"/>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44"/>
              <a:buFont typeface="Inter Black"/>
              <a:buNone/>
            </a:pPr>
            <a:r>
              <a:rPr b="1" i="0" lang="en-US" sz="3600" u="none" cap="none" strike="noStrike">
                <a:solidFill>
                  <a:schemeClr val="dk1"/>
                </a:solidFill>
                <a:latin typeface="Arial"/>
                <a:ea typeface="Arial"/>
                <a:cs typeface="Arial"/>
                <a:sym typeface="Arial"/>
              </a:rPr>
              <a:t>Medical FSA grace period and run-out</a:t>
            </a:r>
            <a:endParaRPr b="1" i="0" sz="3600" u="none" cap="none" strike="noStrike">
              <a:solidFill>
                <a:schemeClr val="dk1"/>
              </a:solidFill>
              <a:latin typeface="Arial"/>
              <a:ea typeface="Arial"/>
              <a:cs typeface="Arial"/>
              <a:sym typeface="Arial"/>
            </a:endParaRPr>
          </a:p>
        </p:txBody>
      </p:sp>
      <p:sp>
        <p:nvSpPr>
          <p:cNvPr id="230" name="Google Shape;230;g18f7eb50b35_0_134"/>
          <p:cNvSpPr/>
          <p:nvPr/>
        </p:nvSpPr>
        <p:spPr>
          <a:xfrm>
            <a:off x="0" y="994471"/>
            <a:ext cx="12192000" cy="94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1" name="Google Shape;231;g18f7eb50b35_0_134"/>
          <p:cNvSpPr/>
          <p:nvPr/>
        </p:nvSpPr>
        <p:spPr>
          <a:xfrm>
            <a:off x="1303815" y="2280660"/>
            <a:ext cx="2133600" cy="2133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2" name="Google Shape;232;g18f7eb50b35_0_134"/>
          <p:cNvPicPr preferRelativeResize="0"/>
          <p:nvPr/>
        </p:nvPicPr>
        <p:blipFill rotWithShape="1">
          <a:blip r:embed="rId3">
            <a:alphaModFix/>
          </a:blip>
          <a:srcRect b="1867" l="0" r="0" t="1867"/>
          <a:stretch/>
        </p:blipFill>
        <p:spPr>
          <a:xfrm>
            <a:off x="1785155" y="2720884"/>
            <a:ext cx="1188814" cy="1170521"/>
          </a:xfrm>
          <a:prstGeom prst="rect">
            <a:avLst/>
          </a:prstGeom>
          <a:noFill/>
          <a:ln>
            <a:noFill/>
          </a:ln>
        </p:spPr>
      </p:pic>
      <p:grpSp>
        <p:nvGrpSpPr>
          <p:cNvPr id="233" name="Google Shape;233;g18f7eb50b35_0_134"/>
          <p:cNvGrpSpPr/>
          <p:nvPr/>
        </p:nvGrpSpPr>
        <p:grpSpPr>
          <a:xfrm>
            <a:off x="0" y="5948039"/>
            <a:ext cx="12192000" cy="909961"/>
            <a:chOff x="0" y="5948039"/>
            <a:chExt cx="12192000" cy="909961"/>
          </a:xfrm>
        </p:grpSpPr>
        <p:sp>
          <p:nvSpPr>
            <p:cNvPr id="234" name="Google Shape;234;g18f7eb50b35_0_134"/>
            <p:cNvSpPr/>
            <p:nvPr/>
          </p:nvSpPr>
          <p:spPr>
            <a:xfrm>
              <a:off x="0" y="5948039"/>
              <a:ext cx="12192000" cy="90996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35" name="Google Shape;235;g18f7eb50b35_0_134"/>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6"/>
          <p:cNvPicPr preferRelativeResize="0"/>
          <p:nvPr/>
        </p:nvPicPr>
        <p:blipFill rotWithShape="1">
          <a:blip r:embed="rId3">
            <a:alphaModFix/>
          </a:blip>
          <a:srcRect b="0" l="58248" r="0" t="0"/>
          <a:stretch/>
        </p:blipFill>
        <p:spPr>
          <a:xfrm>
            <a:off x="-1123500" y="0"/>
            <a:ext cx="3817776" cy="6858000"/>
          </a:xfrm>
          <a:prstGeom prst="rect">
            <a:avLst/>
          </a:prstGeom>
          <a:noFill/>
          <a:ln>
            <a:noFill/>
          </a:ln>
        </p:spPr>
      </p:pic>
      <p:sp>
        <p:nvSpPr>
          <p:cNvPr id="241" name="Google Shape;241;p26"/>
          <p:cNvSpPr txBox="1"/>
          <p:nvPr>
            <p:ph type="ctrTitle"/>
          </p:nvPr>
        </p:nvSpPr>
        <p:spPr>
          <a:xfrm>
            <a:off x="3788228" y="365352"/>
            <a:ext cx="9066217" cy="75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Inter Black"/>
              <a:buNone/>
            </a:pPr>
            <a:r>
              <a:rPr lang="en-US">
                <a:solidFill>
                  <a:schemeClr val="dk1"/>
                </a:solidFill>
                <a:latin typeface="Arial"/>
                <a:ea typeface="Arial"/>
                <a:cs typeface="Arial"/>
                <a:sym typeface="Arial"/>
              </a:rPr>
              <a:t>Medical FSA carryover</a:t>
            </a:r>
            <a:endParaRPr>
              <a:solidFill>
                <a:schemeClr val="dk1"/>
              </a:solidFill>
              <a:latin typeface="Arial"/>
              <a:ea typeface="Arial"/>
              <a:cs typeface="Arial"/>
              <a:sym typeface="Arial"/>
            </a:endParaRPr>
          </a:p>
        </p:txBody>
      </p:sp>
      <p:sp>
        <p:nvSpPr>
          <p:cNvPr id="242" name="Google Shape;242;p26"/>
          <p:cNvSpPr txBox="1"/>
          <p:nvPr>
            <p:ph idx="1" type="body"/>
          </p:nvPr>
        </p:nvSpPr>
        <p:spPr>
          <a:xfrm>
            <a:off x="3854925" y="3200400"/>
            <a:ext cx="7447175" cy="3189513"/>
          </a:xfrm>
          <a:prstGeom prst="rect">
            <a:avLst/>
          </a:prstGeom>
          <a:noFill/>
          <a:ln>
            <a:noFill/>
          </a:ln>
        </p:spPr>
        <p:txBody>
          <a:bodyPr anchorCtr="0" anchor="t" bIns="45700" lIns="91425" spcFirstLastPara="1" rIns="91425" wrap="square" tIns="45700">
            <a:normAutofit fontScale="77500"/>
          </a:bodyPr>
          <a:lstStyle/>
          <a:p>
            <a:pPr indent="-344805" lvl="0" marL="342900" rtl="0" algn="l">
              <a:lnSpc>
                <a:spcPct val="150000"/>
              </a:lnSpc>
              <a:spcBef>
                <a:spcPts val="1000"/>
              </a:spcBef>
              <a:spcAft>
                <a:spcPts val="0"/>
              </a:spcAft>
              <a:buSzPct val="100000"/>
              <a:buChar char="•"/>
            </a:pPr>
            <a:r>
              <a:rPr lang="en-US" sz="2400">
                <a:solidFill>
                  <a:schemeClr val="dk1"/>
                </a:solidFill>
                <a:latin typeface="Arial"/>
                <a:ea typeface="Arial"/>
                <a:cs typeface="Arial"/>
                <a:sym typeface="Arial"/>
              </a:rPr>
              <a:t>The carryover</a:t>
            </a:r>
            <a:endParaRPr sz="2400">
              <a:solidFill>
                <a:schemeClr val="dk1"/>
              </a:solidFill>
              <a:latin typeface="Arial"/>
              <a:ea typeface="Arial"/>
              <a:cs typeface="Arial"/>
              <a:sym typeface="Arial"/>
            </a:endParaRPr>
          </a:p>
          <a:p>
            <a:pPr indent="-344805" lvl="0" marL="342900" rtl="0" algn="l">
              <a:lnSpc>
                <a:spcPct val="150000"/>
              </a:lnSpc>
              <a:spcBef>
                <a:spcPts val="1000"/>
              </a:spcBef>
              <a:spcAft>
                <a:spcPts val="0"/>
              </a:spcAft>
              <a:buSzPct val="100000"/>
              <a:buChar char="•"/>
            </a:pPr>
            <a:r>
              <a:rPr lang="en-US" sz="2400">
                <a:solidFill>
                  <a:schemeClr val="dk1"/>
                </a:solidFill>
                <a:latin typeface="Arial"/>
                <a:ea typeface="Arial"/>
                <a:cs typeface="Arial"/>
                <a:sym typeface="Arial"/>
              </a:rPr>
              <a:t>Funds allows you to </a:t>
            </a:r>
            <a:r>
              <a:rPr b="1" lang="en-US" sz="2400">
                <a:solidFill>
                  <a:schemeClr val="dk1"/>
                </a:solidFill>
                <a:latin typeface="Arial"/>
                <a:ea typeface="Arial"/>
                <a:cs typeface="Arial"/>
                <a:sym typeface="Arial"/>
              </a:rPr>
              <a:t>roll over up to </a:t>
            </a:r>
            <a:r>
              <a:rPr b="1" lang="en-US" sz="2400">
                <a:solidFill>
                  <a:schemeClr val="dk1"/>
                </a:solidFill>
                <a:latin typeface="Arial"/>
                <a:ea typeface="Arial"/>
                <a:cs typeface="Arial"/>
                <a:sym typeface="Arial"/>
                <a:extLst>
                  <a:ext uri="http://customooxmlschemas.google.com/">
                    <go:slidesCustomData xmlns:go="http://customooxmlschemas.google.com/" textRoundtripDataId="3"/>
                  </a:ext>
                </a:extLst>
              </a:rPr>
              <a:t>$640 </a:t>
            </a:r>
            <a:r>
              <a:rPr lang="en-US" sz="2400">
                <a:solidFill>
                  <a:schemeClr val="dk1"/>
                </a:solidFill>
                <a:latin typeface="Arial"/>
                <a:ea typeface="Arial"/>
                <a:cs typeface="Arial"/>
                <a:sym typeface="Arial"/>
              </a:rPr>
              <a:t>to the next plan year are available after the end of the run-out period </a:t>
            </a:r>
            <a:r>
              <a:rPr b="1" lang="en-US" sz="2400">
                <a:solidFill>
                  <a:schemeClr val="dk1"/>
                </a:solidFill>
                <a:latin typeface="Arial"/>
                <a:ea typeface="Arial"/>
                <a:cs typeface="Arial"/>
                <a:sym typeface="Arial"/>
              </a:rPr>
              <a:t>– April 2025</a:t>
            </a:r>
            <a:endParaRPr b="1" sz="2400">
              <a:solidFill>
                <a:schemeClr val="dk1"/>
              </a:solidFill>
              <a:latin typeface="Arial"/>
              <a:ea typeface="Arial"/>
              <a:cs typeface="Arial"/>
              <a:sym typeface="Arial"/>
            </a:endParaRPr>
          </a:p>
          <a:p>
            <a:pPr indent="-344805" lvl="0" marL="342900" rtl="0" algn="l">
              <a:lnSpc>
                <a:spcPct val="150000"/>
              </a:lnSpc>
              <a:spcBef>
                <a:spcPts val="1000"/>
              </a:spcBef>
              <a:spcAft>
                <a:spcPts val="0"/>
              </a:spcAft>
              <a:buClr>
                <a:schemeClr val="dk1"/>
              </a:buClr>
              <a:buSzPct val="100000"/>
              <a:buFont typeface="Arial"/>
              <a:buChar char="•"/>
            </a:pPr>
            <a:r>
              <a:rPr lang="en-US" sz="2400">
                <a:solidFill>
                  <a:schemeClr val="dk1"/>
                </a:solidFill>
                <a:latin typeface="Arial"/>
                <a:ea typeface="Arial"/>
                <a:cs typeface="Arial"/>
                <a:sym typeface="Arial"/>
              </a:rPr>
              <a:t>Allowed to elect full maximum </a:t>
            </a:r>
            <a:r>
              <a:rPr b="1" lang="en-US" sz="2400">
                <a:solidFill>
                  <a:schemeClr val="dk1"/>
                </a:solidFill>
                <a:latin typeface="Arial"/>
                <a:ea typeface="Arial"/>
                <a:cs typeface="Arial"/>
                <a:sym typeface="Arial"/>
              </a:rPr>
              <a:t>regardless</a:t>
            </a:r>
            <a:r>
              <a:rPr lang="en-US" sz="2400">
                <a:solidFill>
                  <a:schemeClr val="dk1"/>
                </a:solidFill>
                <a:latin typeface="Arial"/>
                <a:ea typeface="Arial"/>
                <a:cs typeface="Arial"/>
                <a:sym typeface="Arial"/>
              </a:rPr>
              <a:t> of carryover amount </a:t>
            </a:r>
            <a:endParaRPr sz="2400">
              <a:solidFill>
                <a:schemeClr val="dk1"/>
              </a:solidFill>
              <a:latin typeface="Arial"/>
              <a:ea typeface="Arial"/>
              <a:cs typeface="Arial"/>
              <a:sym typeface="Arial"/>
            </a:endParaRPr>
          </a:p>
          <a:p>
            <a:pPr indent="-344805" lvl="0" marL="342900" rtl="0" algn="l">
              <a:lnSpc>
                <a:spcPct val="150000"/>
              </a:lnSpc>
              <a:spcBef>
                <a:spcPts val="1000"/>
              </a:spcBef>
              <a:spcAft>
                <a:spcPts val="0"/>
              </a:spcAft>
              <a:buClr>
                <a:schemeClr val="dk1"/>
              </a:buClr>
              <a:buSzPct val="100000"/>
              <a:buFont typeface="Arial"/>
              <a:buChar char="•"/>
            </a:pPr>
            <a:r>
              <a:rPr lang="en-US" sz="2400">
                <a:solidFill>
                  <a:schemeClr val="dk1"/>
                </a:solidFill>
                <a:latin typeface="Arial"/>
                <a:ea typeface="Arial"/>
                <a:cs typeface="Arial"/>
                <a:sym typeface="Arial"/>
              </a:rPr>
              <a:t>Only available for </a:t>
            </a:r>
            <a:r>
              <a:rPr b="1" lang="en-US" sz="2400">
                <a:solidFill>
                  <a:schemeClr val="dk1"/>
                </a:solidFill>
                <a:latin typeface="Arial"/>
                <a:ea typeface="Arial"/>
                <a:cs typeface="Arial"/>
                <a:sym typeface="Arial"/>
                <a:extLst>
                  <a:ext uri="http://customooxmlschemas.google.com/">
                    <go:slidesCustomData xmlns:go="http://customooxmlschemas.google.com/" textRoundtripDataId="4"/>
                  </a:ext>
                </a:extLst>
              </a:rPr>
              <a:t>medical </a:t>
            </a:r>
            <a:r>
              <a:rPr b="1" lang="en-US" sz="2400">
                <a:solidFill>
                  <a:schemeClr val="dk1"/>
                </a:solidFill>
                <a:latin typeface="Arial"/>
                <a:ea typeface="Arial"/>
                <a:cs typeface="Arial"/>
                <a:sym typeface="Arial"/>
              </a:rPr>
              <a:t>FSA</a:t>
            </a:r>
            <a:r>
              <a:rPr lang="en-US" sz="2400">
                <a:solidFill>
                  <a:schemeClr val="dk1"/>
                </a:solidFill>
                <a:latin typeface="Arial"/>
                <a:ea typeface="Arial"/>
                <a:cs typeface="Arial"/>
                <a:sym typeface="Arial"/>
              </a:rPr>
              <a:t> funds</a:t>
            </a:r>
            <a:endParaRPr sz="2400">
              <a:solidFill>
                <a:schemeClr val="dk1"/>
              </a:solidFill>
              <a:latin typeface="Arial"/>
              <a:ea typeface="Arial"/>
              <a:cs typeface="Arial"/>
              <a:sym typeface="Arial"/>
            </a:endParaRPr>
          </a:p>
        </p:txBody>
      </p:sp>
      <p:grpSp>
        <p:nvGrpSpPr>
          <p:cNvPr id="243" name="Google Shape;243;p26"/>
          <p:cNvGrpSpPr/>
          <p:nvPr/>
        </p:nvGrpSpPr>
        <p:grpSpPr>
          <a:xfrm>
            <a:off x="3788228" y="2060206"/>
            <a:ext cx="1093414" cy="1001486"/>
            <a:chOff x="3547366" y="1849082"/>
            <a:chExt cx="1683219" cy="1541704"/>
          </a:xfrm>
        </p:grpSpPr>
        <p:sp>
          <p:nvSpPr>
            <p:cNvPr id="244" name="Google Shape;244;p26"/>
            <p:cNvSpPr/>
            <p:nvPr/>
          </p:nvSpPr>
          <p:spPr>
            <a:xfrm>
              <a:off x="3629010" y="1849082"/>
              <a:ext cx="1541704" cy="154170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45" name="Google Shape;245;p26"/>
            <p:cNvPicPr preferRelativeResize="0"/>
            <p:nvPr/>
          </p:nvPicPr>
          <p:blipFill rotWithShape="1">
            <a:blip r:embed="rId4">
              <a:alphaModFix/>
            </a:blip>
            <a:srcRect b="0" l="0" r="0" t="15256"/>
            <a:stretch/>
          </p:blipFill>
          <p:spPr>
            <a:xfrm>
              <a:off x="3547366" y="1931376"/>
              <a:ext cx="1683219" cy="1377115"/>
            </a:xfrm>
            <a:prstGeom prst="rect">
              <a:avLst/>
            </a:prstGeom>
            <a:noFill/>
            <a:ln>
              <a:noFill/>
            </a:ln>
          </p:spPr>
        </p:pic>
      </p:grpSp>
      <p:sp>
        <p:nvSpPr>
          <p:cNvPr id="246" name="Google Shape;246;p26"/>
          <p:cNvSpPr/>
          <p:nvPr/>
        </p:nvSpPr>
        <p:spPr>
          <a:xfrm>
            <a:off x="10642100" y="6142500"/>
            <a:ext cx="1320000" cy="597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 name="Google Shape;247;p26"/>
          <p:cNvPicPr preferRelativeResize="0"/>
          <p:nvPr/>
        </p:nvPicPr>
        <p:blipFill rotWithShape="1">
          <a:blip r:embed="rId5">
            <a:alphaModFix/>
          </a:blip>
          <a:srcRect b="119" l="31235" r="27437" t="118"/>
          <a:stretch/>
        </p:blipFill>
        <p:spPr>
          <a:xfrm>
            <a:off x="-1123501" y="-10009"/>
            <a:ext cx="4204157" cy="6878018"/>
          </a:xfrm>
          <a:prstGeom prst="rect">
            <a:avLst/>
          </a:prstGeom>
          <a:noFill/>
          <a:ln>
            <a:noFill/>
          </a:ln>
        </p:spPr>
      </p:pic>
      <p:sp>
        <p:nvSpPr>
          <p:cNvPr id="248" name="Google Shape;248;p26"/>
          <p:cNvSpPr/>
          <p:nvPr/>
        </p:nvSpPr>
        <p:spPr>
          <a:xfrm>
            <a:off x="3080656" y="1177510"/>
            <a:ext cx="9111344" cy="8524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18f7eb50b35_0_165"/>
          <p:cNvPicPr preferRelativeResize="0"/>
          <p:nvPr/>
        </p:nvPicPr>
        <p:blipFill rotWithShape="1">
          <a:blip r:embed="rId3">
            <a:alphaModFix/>
          </a:blip>
          <a:srcRect b="0" l="18829" r="0" t="0"/>
          <a:stretch/>
        </p:blipFill>
        <p:spPr>
          <a:xfrm>
            <a:off x="-18471" y="-5017"/>
            <a:ext cx="7684717" cy="6858000"/>
          </a:xfrm>
          <a:prstGeom prst="rect">
            <a:avLst/>
          </a:prstGeom>
          <a:noFill/>
          <a:ln>
            <a:noFill/>
          </a:ln>
        </p:spPr>
      </p:pic>
      <p:sp>
        <p:nvSpPr>
          <p:cNvPr id="254" name="Google Shape;254;g18f7eb50b35_0_165"/>
          <p:cNvSpPr/>
          <p:nvPr/>
        </p:nvSpPr>
        <p:spPr>
          <a:xfrm>
            <a:off x="87087" y="5017"/>
            <a:ext cx="12104913" cy="6868009"/>
          </a:xfrm>
          <a:prstGeom prst="rect">
            <a:avLst/>
          </a:prstGeom>
          <a:gradFill>
            <a:gsLst>
              <a:gs pos="0">
                <a:schemeClr val="dk1"/>
              </a:gs>
              <a:gs pos="47000">
                <a:schemeClr val="dk1"/>
              </a:gs>
              <a:gs pos="57759">
                <a:srgbClr val="003648">
                  <a:alpha val="94901"/>
                </a:srgbClr>
              </a:gs>
              <a:gs pos="100000">
                <a:srgbClr val="003648">
                  <a:alpha val="0"/>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5" name="Google Shape;255;g18f7eb50b35_0_165"/>
          <p:cNvSpPr txBox="1"/>
          <p:nvPr/>
        </p:nvSpPr>
        <p:spPr>
          <a:xfrm>
            <a:off x="2808513" y="2269841"/>
            <a:ext cx="8680200" cy="23088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i="0" lang="en-US" sz="4800" u="none" cap="none" strike="noStrike">
                <a:solidFill>
                  <a:schemeClr val="accent1"/>
                </a:solidFill>
              </a:rPr>
              <a:t>Combination</a:t>
            </a:r>
            <a:r>
              <a:rPr b="1" i="0" lang="en-US" sz="4800" u="none" cap="none" strike="noStrike">
                <a:solidFill>
                  <a:schemeClr val="lt1"/>
                </a:solidFill>
              </a:rPr>
              <a:t> flexible spending account (combo FSA)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EX_2022_Brand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ies>
</file>