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Inter"/>
      <p:regular r:id="rId21"/>
      <p:bold r:id="rId22"/>
      <p:italic r:id="rId23"/>
      <p:boldItalic r:id="rId24"/>
    </p:embeddedFont>
    <p:embeddedFont>
      <p:font typeface="Inter Black"/>
      <p:bold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yQt6qcs/n88ZUh1DA2q42aQu+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bold.fntdata"/><Relationship Id="rId21" Type="http://schemas.openxmlformats.org/officeDocument/2006/relationships/font" Target="fonts/Inter-regular.fntdata"/><Relationship Id="rId24" Type="http://schemas.openxmlformats.org/officeDocument/2006/relationships/font" Target="fonts/Inter-boldItalic.fntdata"/><Relationship Id="rId23" Type="http://schemas.openxmlformats.org/officeDocument/2006/relationships/font" Target="fonts/Inter-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InterBlack-boldItalic.fntdata"/><Relationship Id="rId25" Type="http://schemas.openxmlformats.org/officeDocument/2006/relationships/font" Target="fonts/InterBlack-bold.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f0dc01d1a7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14" name="Google Shape;114;g2f0dc01d1a7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0dc01d1a7_0_1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f0dc01d1a7_0_1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Let's talk a bit about documentation! </a:t>
            </a:r>
            <a:r>
              <a:rPr i="1" lang="en-US" sz="1200">
                <a:solidFill>
                  <a:schemeClr val="dk1"/>
                </a:solidFill>
                <a:latin typeface="Calibri"/>
                <a:ea typeface="Calibri"/>
                <a:cs typeface="Calibri"/>
                <a:sym typeface="Calibri"/>
              </a:rPr>
              <a:t>(say jokingly) </a:t>
            </a:r>
            <a:r>
              <a:rPr lang="en-US" sz="1200">
                <a:solidFill>
                  <a:schemeClr val="dk1"/>
                </a:solidFill>
                <a:latin typeface="Calibri"/>
                <a:ea typeface="Calibri"/>
                <a:cs typeface="Calibri"/>
                <a:sym typeface="Calibri"/>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our debit card works with what is called an IIAS system. This means that if the merchant allows (typically big box stores like target and cvs will have this feature) our debit card can read what each product being purchased is and can approve and auto-substantiate your transaction if it is FSA eligible. For example, say you are at target and you’re purchasing a box of band aides, sunblock and a soda. If you swipe your FSA card, it will automatically approve and substantiate the band aides and sunblock, as these are FSA eligible, but you would be asked to use a different form of payment for the Soda. In this instance, we will not reach out to you!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Next, our debit card allows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copay and will auto substantiate. This means we won’t ask you for further documentation.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Lastly, there are going to places that we will ask you for substantiation,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Also, if you are submitting a claim via your mobile app, your online account or manually via the mail the best form of receipt or documentation is an Explanation of Benefits as it contains all of the necessary information for us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received the service</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0dc01d1a7_0_1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2f0dc01d1a7_0_1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anything you have paid out of pocket, you can also submit claims to be reimbursed by using your mobile app – simply login, select File a Claim and use the easy to follow steps. You can even take a picture itemized receipt right from your mobile phone!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of course you can submit a claim through your online account by following similar steps and uploading your documentation or by submitting the Claim form.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All claims are processed within two business days. You can choose to be reimbursed through direct deposit right to your bank account or have a check mailed to you. Direct deposit is provided free of charge and is a quick and easy way to get your reimbursement!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f0dc01d1a7_0_17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2f0dc01d1a7_0_17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we are going to end with a highlight of how you can access all of your accounts with us.</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get access to information about your account by logging into your online account, downloading the mobile app or calling our Participant Services department. </a:t>
            </a:r>
            <a:endParaRPr sz="12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0dc01d1a7_0_20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f0dc01d1a7_0_20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The </a:t>
            </a:r>
            <a:r>
              <a:rPr lang="en-US" sz="1200">
                <a:latin typeface="Calibri"/>
                <a:ea typeface="Calibri"/>
                <a:cs typeface="Calibri"/>
                <a:sym typeface="Calibri"/>
              </a:rPr>
              <a:t>Aptia Mobile App</a:t>
            </a:r>
            <a:r>
              <a:rPr i="0" lang="en-US" sz="12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Other great features include: </a:t>
            </a:r>
            <a:endParaRPr sz="1200">
              <a:latin typeface="Calibri"/>
              <a:ea typeface="Calibri"/>
              <a:cs typeface="Calibri"/>
              <a:sym typeface="Calibri"/>
            </a:endParaRPr>
          </a:p>
          <a:p>
            <a:pPr indent="-187590" lvl="0" marL="181240" marR="0" rtl="0" algn="l">
              <a:lnSpc>
                <a:spcPct val="100000"/>
              </a:lnSpc>
              <a:spcBef>
                <a:spcPts val="0"/>
              </a:spcBef>
              <a:spcAft>
                <a:spcPts val="0"/>
              </a:spcAft>
              <a:buClr>
                <a:srgbClr val="000000"/>
              </a:buClr>
              <a:buSzPts val="1300"/>
              <a:buFont typeface="Calibri"/>
              <a:buChar char="•"/>
            </a:pPr>
            <a:r>
              <a:rPr i="0" lang="en-US" sz="12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sz="1200">
              <a:latin typeface="Calibri"/>
              <a:ea typeface="Calibri"/>
              <a:cs typeface="Calibri"/>
              <a:sym typeface="Calibri"/>
            </a:endParaRPr>
          </a:p>
          <a:p>
            <a:pPr indent="-187590" lvl="0" marL="181240" marR="0" rtl="0" algn="l">
              <a:lnSpc>
                <a:spcPct val="100000"/>
              </a:lnSpc>
              <a:spcBef>
                <a:spcPts val="0"/>
              </a:spcBef>
              <a:spcAft>
                <a:spcPts val="0"/>
              </a:spcAft>
              <a:buClr>
                <a:srgbClr val="000000"/>
              </a:buClr>
              <a:buSzPts val="1300"/>
              <a:buFont typeface="Calibri"/>
              <a:buChar char="•"/>
            </a:pPr>
            <a:r>
              <a:rPr i="0" lang="en-US" sz="12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200">
                <a:latin typeface="Calibri"/>
                <a:ea typeface="Calibri"/>
                <a:cs typeface="Calibri"/>
                <a:sym typeface="Calibri"/>
              </a:rPr>
              <a:t>you</a:t>
            </a:r>
            <a:r>
              <a:rPr i="0" lang="en-US" sz="1200" u="none" cap="none" strike="noStrike">
                <a:solidFill>
                  <a:srgbClr val="000000"/>
                </a:solidFill>
                <a:latin typeface="Calibri"/>
                <a:ea typeface="Calibri"/>
                <a:cs typeface="Calibri"/>
                <a:sym typeface="Calibri"/>
              </a:rPr>
              <a:t> want to use </a:t>
            </a:r>
            <a:r>
              <a:rPr lang="en-US" sz="1200">
                <a:latin typeface="Calibri"/>
                <a:ea typeface="Calibri"/>
                <a:cs typeface="Calibri"/>
                <a:sym typeface="Calibri"/>
              </a:rPr>
              <a:t>your</a:t>
            </a:r>
            <a:r>
              <a:rPr i="0" lang="en-US" sz="1200" u="none" cap="none" strike="noStrike">
                <a:solidFill>
                  <a:srgbClr val="000000"/>
                </a:solidFill>
                <a:latin typeface="Calibri"/>
                <a:ea typeface="Calibri"/>
                <a:cs typeface="Calibri"/>
                <a:sym typeface="Calibri"/>
              </a:rPr>
              <a:t> FSA dollars to cover a purchase.</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f0dc01d1a7_0_2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2f0dc01d1a7_0_2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Our participant services team is available to you Monday through Friday from 6 a.m. to 9 p.m. Central time.</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have a variety of options when contacting us.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can use the CHAT feature from our website </a:t>
            </a:r>
            <a:r>
              <a:rPr b="1" i="0" lang="en-US" sz="1200" u="none" cap="none" strike="noStrike">
                <a:solidFill>
                  <a:srgbClr val="000000"/>
                </a:solidFill>
                <a:latin typeface="Calibri"/>
                <a:ea typeface="Calibri"/>
                <a:cs typeface="Calibri"/>
                <a:sym typeface="Calibri"/>
              </a:rPr>
              <a:t>by logging into your online account.</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can email us</a:t>
            </a:r>
            <a:r>
              <a:rPr lang="en-US" sz="1200">
                <a:latin typeface="Calibri"/>
                <a:ea typeface="Calibri"/>
                <a:cs typeface="Calibri"/>
                <a:sym typeface="Calibri"/>
              </a:rPr>
              <a:t> o</a:t>
            </a:r>
            <a:r>
              <a:rPr i="0" lang="en-US" sz="1200" u="none" cap="none" strike="noStrike">
                <a:solidFill>
                  <a:srgbClr val="000000"/>
                </a:solidFill>
                <a:latin typeface="Calibri"/>
                <a:ea typeface="Calibri"/>
                <a:cs typeface="Calibri"/>
                <a:sym typeface="Calibri"/>
              </a:rPr>
              <a:t>r call us and check your balance using the automated system.</a:t>
            </a:r>
            <a:endParaRPr sz="1200">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f0dc01d1a7_0_2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f0dc01d1a7_0_2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0dc01d1a7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Now let us cover your dependent care flexible spending account, what it is, and how you can leverage this tax free account.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22" name="Google Shape;122;g2f0dc01d1a7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0dc01d1a7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f0dc01d1a7_0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dependent care FSA  is a benefit that allows you to put aside a portion of your paycheck before taxes for eligible dependent care expenses each year.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dependent care FSA lets you pay for eligible dependent care expenses while you reap the benefits of additional tax savings. You are spending the money either way. This way, eligible childcare and other dependent care costs are a little less.</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0dc01d1a7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f0dc01d1a7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Your household can elect up to $5,000 annually through the Dependent Care FSA.</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A household can be a single adult electing $5,000 or if you are married or have a domestic partner and elect $5,000 total together as a household.</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If you are married but filing separately your total annual election can still not exceed $5,000.</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You can contribute dollars to your dependent care FSA  pre tax via your payroll dollars to help pay for qualified dependent care expenses.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do offer a Recurring Dependent Care Request Form that makes utilizing your dependent care dollars really easy. Simply fill out the form once, submit it to us and if approved we will reimburse you every time you contribute to your dependent care account. </a:t>
            </a:r>
            <a:endParaRPr>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f0dc01d1a7_0_6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f0dc01d1a7_0_6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Let us review a real life example of how having a dependent care FSA can save you money. </a:t>
            </a:r>
            <a:endParaRPr>
              <a:solidFill>
                <a:schemeClr val="dk1"/>
              </a:solidFill>
            </a:endParaRPr>
          </a:p>
          <a:p>
            <a:pPr indent="0" lvl="0" marL="0" rtl="0" algn="l">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Meet Kenneth. Kenneth is a 36 year old single father with 2 children in daycare.</a:t>
            </a:r>
            <a:endParaRPr>
              <a:solidFill>
                <a:schemeClr val="dk1"/>
              </a:solidFill>
            </a:endParaRPr>
          </a:p>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He is enrolled in an dependent care FSA and makes an annual contribution of $5,000</a:t>
            </a:r>
            <a:endParaRPr>
              <a:solidFill>
                <a:schemeClr val="dk1"/>
              </a:solidFill>
            </a:endParaRPr>
          </a:p>
          <a:p>
            <a:pPr indent="0" lvl="0" marL="0" rtl="0" algn="l">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Since his dependent care FSA contributions are taken out pre-tax his actual taxable income is lowered which means he has more take-home pay then if he didn’t have an dependent care FSA.</a:t>
            </a:r>
            <a:endParaRPr>
              <a:solidFill>
                <a:schemeClr val="dk1"/>
              </a:solidFill>
            </a:endParaRPr>
          </a:p>
          <a:p>
            <a:pPr indent="0" lvl="0" marL="0" rtl="0" algn="l">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For Kenneth this means an additional $900 dollars he gets to keep and take home.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f0dc01d1a7_0_7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f0dc01d1a7_0_7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dependent care plan year </a:t>
            </a:r>
            <a:r>
              <a:rPr b="1" lang="en-US" sz="1200">
                <a:solidFill>
                  <a:schemeClr val="dk1"/>
                </a:solidFill>
                <a:latin typeface="Calibri"/>
                <a:ea typeface="Calibri"/>
                <a:cs typeface="Calibri"/>
                <a:sym typeface="Calibri"/>
              </a:rPr>
              <a:t>also</a:t>
            </a:r>
            <a:r>
              <a:rPr lang="en-US" sz="1200">
                <a:solidFill>
                  <a:schemeClr val="dk1"/>
                </a:solidFill>
                <a:latin typeface="Calibri"/>
                <a:ea typeface="Calibri"/>
                <a:cs typeface="Calibri"/>
                <a:sym typeface="Calibri"/>
              </a:rPr>
              <a:t> runs from </a:t>
            </a:r>
            <a:r>
              <a:rPr b="1" lang="en-US" sz="1200">
                <a:solidFill>
                  <a:schemeClr val="dk1"/>
                </a:solidFill>
                <a:latin typeface="Calibri"/>
                <a:ea typeface="Calibri"/>
                <a:cs typeface="Calibri"/>
                <a:sym typeface="Calibri"/>
              </a:rPr>
              <a:t>January 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to December 31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--(remove if no grace period) </a:t>
            </a:r>
            <a:r>
              <a:rPr lang="en-US" sz="1200">
                <a:solidFill>
                  <a:schemeClr val="dk1"/>
                </a:solidFill>
                <a:latin typeface="Calibri"/>
                <a:ea typeface="Calibri"/>
                <a:cs typeface="Calibri"/>
                <a:sym typeface="Calibri"/>
              </a:rPr>
              <a:t>with a grace period allowing you until </a:t>
            </a:r>
            <a:r>
              <a:rPr b="1" lang="en-US" sz="1200">
                <a:solidFill>
                  <a:schemeClr val="dk1"/>
                </a:solidFill>
                <a:latin typeface="Calibri"/>
                <a:ea typeface="Calibri"/>
                <a:cs typeface="Calibri"/>
                <a:sym typeface="Calibri"/>
              </a:rPr>
              <a:t>March 15, 2025 </a:t>
            </a:r>
            <a:r>
              <a:rPr lang="en-US" sz="1200">
                <a:solidFill>
                  <a:schemeClr val="dk1"/>
                </a:solidFill>
                <a:latin typeface="Calibri"/>
                <a:ea typeface="Calibri"/>
                <a:cs typeface="Calibri"/>
                <a:sym typeface="Calibri"/>
              </a:rPr>
              <a:t>to incur services.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SzPts val="1200"/>
              <a:buNone/>
            </a:pPr>
            <a:r>
              <a:rPr b="1" lang="en-US" sz="1200">
                <a:solidFill>
                  <a:schemeClr val="dk1"/>
                </a:solidFill>
                <a:latin typeface="Calibri"/>
                <a:ea typeface="Calibri"/>
                <a:cs typeface="Calibri"/>
                <a:sym typeface="Calibri"/>
              </a:rPr>
              <a:t>March 31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of 2025 </a:t>
            </a:r>
            <a:r>
              <a:rPr lang="en-US" sz="1200">
                <a:solidFill>
                  <a:schemeClr val="dk1"/>
                </a:solidFill>
                <a:latin typeface="Calibri"/>
                <a:ea typeface="Calibri"/>
                <a:cs typeface="Calibri"/>
                <a:sym typeface="Calibri"/>
              </a:rPr>
              <a:t>is your run out date, which means you have until  this date to submit all paperwork for claims incurred during the plan year </a:t>
            </a:r>
            <a:r>
              <a:rPr b="1" lang="en-US" sz="1200">
                <a:solidFill>
                  <a:schemeClr val="dk1"/>
                </a:solidFill>
                <a:latin typeface="Calibri"/>
                <a:ea typeface="Calibri"/>
                <a:cs typeface="Calibri"/>
                <a:sym typeface="Calibri"/>
              </a:rPr>
              <a:t>(remove if no grace period) </a:t>
            </a:r>
            <a:r>
              <a:rPr lang="en-US" sz="1200">
                <a:solidFill>
                  <a:schemeClr val="dk1"/>
                </a:solidFill>
                <a:latin typeface="Calibri"/>
                <a:ea typeface="Calibri"/>
                <a:cs typeface="Calibri"/>
                <a:sym typeface="Calibri"/>
              </a:rPr>
              <a:t>and grace period. </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0dc01d1a7_0_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Now that we have learned about dependent care FSAs, let’s talk about how you can using this plan and the multiple resources you have.</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226" name="Google Shape;226;g2f0dc01d1a7_0_8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0dc01d1a7_0_10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f0dc01d1a7_0_10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Once you elect a dependent care FSA you cannot change your election unless you have a qualifying event.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qualifying event includes: change in marital status, number of dependents, or a job status change.</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dependent care FSA, another qualifying event includes any changes in daycare cost or a provider change.</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SzPts val="1200"/>
              <a:buNone/>
            </a:pPr>
            <a:r>
              <a:rPr lang="en-US" sz="1200">
                <a:solidFill>
                  <a:schemeClr val="dk1"/>
                </a:solidFill>
                <a:latin typeface="Calibri"/>
                <a:ea typeface="Calibri"/>
                <a:cs typeface="Calibri"/>
                <a:sym typeface="Calibri"/>
              </a:rPr>
              <a:t>You have 30 days from the date of your qualifying event to notify </a:t>
            </a:r>
            <a:r>
              <a:rPr b="1" i="1" lang="en-US" sz="1200">
                <a:solidFill>
                  <a:schemeClr val="dk1"/>
                </a:solidFill>
                <a:latin typeface="Calibri"/>
                <a:ea typeface="Calibri"/>
                <a:cs typeface="Calibri"/>
                <a:sym typeface="Calibri"/>
              </a:rPr>
              <a:t>your employer </a:t>
            </a:r>
            <a:r>
              <a:rPr lang="en-US" sz="1200">
                <a:solidFill>
                  <a:schemeClr val="dk1"/>
                </a:solidFill>
                <a:latin typeface="Calibri"/>
                <a:ea typeface="Calibri"/>
                <a:cs typeface="Calibri"/>
                <a:sym typeface="Calibri"/>
              </a:rPr>
              <a:t>to make any election changes. </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f0dc01d1a7_0_1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f0dc01d1a7_0_1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Regardless if you are enrolled in an HSA, FSA, or dependent care FSA you will use the same card.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your card is lost or stolen, you can order a new card free of charge from the benefits mobile app or by going through your online account. </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9" name="Shape 9"/>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g2f0dc01d1a7_0_2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g2f0dc01d1a7_0_2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g2f0dc01d1a7_0_2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2f0dc01d1a7_0_220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g2f0dc01d1a7_0_220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7" name="Google Shape;57;g2f0dc01d1a7_0_22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g2f0dc01d1a7_0_22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g2f0dc01d1a7_0_22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g2f0dc01d1a7_0_220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g2f0dc01d1a7_0_220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3" name="Google Shape;63;g2f0dc01d1a7_0_22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g2f0dc01d1a7_0_22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g2f0dc01d1a7_0_22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g2f0dc01d1a7_0_22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g2f0dc01d1a7_0_221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9" name="Google Shape;69;g2f0dc01d1a7_0_221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0" name="Google Shape;70;g2f0dc01d1a7_0_22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g2f0dc01d1a7_0_22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g2f0dc01d1a7_0_22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g2f0dc01d1a7_0_222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g2f0dc01d1a7_0_222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6" name="Google Shape;76;g2f0dc01d1a7_0_222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7" name="Google Shape;77;g2f0dc01d1a7_0_222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8" name="Google Shape;78;g2f0dc01d1a7_0_222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9" name="Google Shape;79;g2f0dc01d1a7_0_22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g2f0dc01d1a7_0_22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g2f0dc01d1a7_0_22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sp>
        <p:nvSpPr>
          <p:cNvPr id="83" name="Google Shape;83;g2f0dc01d1a7_0_223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g2f0dc01d1a7_0_223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85" name="Google Shape;85;g2f0dc01d1a7_0_223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6" name="Google Shape;86;g2f0dc01d1a7_0_22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g2f0dc01d1a7_0_22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2f0dc01d1a7_0_22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g2f0dc01d1a7_0_223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 name="Google Shape;91;g2f0dc01d1a7_0_2237"/>
          <p:cNvSpPr/>
          <p:nvPr>
            <p:ph idx="2" type="pic"/>
          </p:nvPr>
        </p:nvSpPr>
        <p:spPr>
          <a:xfrm>
            <a:off x="5183188" y="987425"/>
            <a:ext cx="6172200" cy="4873500"/>
          </a:xfrm>
          <a:prstGeom prst="rect">
            <a:avLst/>
          </a:prstGeom>
          <a:noFill/>
          <a:ln>
            <a:noFill/>
          </a:ln>
        </p:spPr>
      </p:sp>
      <p:sp>
        <p:nvSpPr>
          <p:cNvPr id="92" name="Google Shape;92;g2f0dc01d1a7_0_223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3" name="Google Shape;93;g2f0dc01d1a7_0_22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f0dc01d1a7_0_22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f0dc01d1a7_0_22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g2f0dc01d1a7_0_22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2f0dc01d1a7_0_224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9" name="Google Shape;99;g2f0dc01d1a7_0_22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2f0dc01d1a7_0_22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g2f0dc01d1a7_0_22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g2f0dc01d1a7_0_225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2f0dc01d1a7_0_225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5" name="Google Shape;105;g2f0dc01d1a7_0_22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g2f0dc01d1a7_0_22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g2f0dc01d1a7_0_22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g2f0dc01d1a7_0_2256"/>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10" name="Google Shape;110;g2f0dc01d1a7_0_2256"/>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rtl="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rtl="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rtl="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rtl="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rtl="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1" name="Google Shape;111;g2f0dc01d1a7_0_2256"/>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Inter Black"/>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g18f8690975e_0_110"/>
          <p:cNvSpPr/>
          <p:nvPr/>
        </p:nvSpPr>
        <p:spPr>
          <a:xfrm>
            <a:off x="5601730" y="0"/>
            <a:ext cx="5082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2" name="Google Shape;12;g18f8690975e_0_110"/>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18f8690975e_0_110"/>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g18f8690975e_0_114"/>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6" name="Google Shape;16;g18f8690975e_0_114"/>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g18f8690975e_0_114"/>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g18f8690975e_0_119"/>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8f8690975e_0_119"/>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g18f8690975e_0_122"/>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18f8690975e_0_122"/>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g18f8690975e_0_125"/>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g18f8690975e_0_125"/>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g2f0dc01d1a7_0_9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 name="Google Shape;29;g2f0dc01d1a7_0_9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 name="Google Shape;30;g2f0dc01d1a7_0_9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g2f0dc01d1a7_0_9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 name="Google Shape;32;g2f0dc01d1a7_0_9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g2f0dc01d1a7_0_21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g2f0dc01d1a7_0_21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 name="Google Shape;42;g2f0dc01d1a7_0_21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 name="Google Shape;43;g2f0dc01d1a7_0_21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g2f0dc01d1a7_0_21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 name="Google Shape;46;g2f0dc01d1a7_0_219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7" name="Google Shape;47;g2f0dc01d1a7_0_21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g2f0dc01d1a7_0_21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 name="Google Shape;49;g2f0dc01d1a7_0_21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1.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g18f8690975e_0_1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18f8690975e_0_10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18f8690975e_0_106"/>
          <p:cNvSpPr txBox="1"/>
          <p:nvPr/>
        </p:nvSpPr>
        <p:spPr>
          <a:xfrm>
            <a:off x="11723076" y="6344627"/>
            <a:ext cx="4044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8A8E92"/>
                </a:solidFill>
                <a:latin typeface="Open Sans"/>
                <a:ea typeface="Open Sans"/>
                <a:cs typeface="Open Sans"/>
                <a:sym typeface="Open Sans"/>
              </a:rPr>
              <a:t>‹#›</a:t>
            </a:fld>
            <a:endParaRPr b="0" i="0" sz="1200" u="none" cap="none" strike="noStrike">
              <a:solidFill>
                <a:srgbClr val="8A8E92"/>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sp>
        <p:nvSpPr>
          <p:cNvPr id="34" name="Google Shape;34;g2f0dc01d1a7_0_21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g2f0dc01d1a7_0_218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g2f0dc01d1a7_0_21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g2f0dc01d1a7_0_21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g2f0dc01d1a7_0_21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6.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2f0dc01d1a7_0_104"/>
          <p:cNvPicPr preferRelativeResize="0"/>
          <p:nvPr/>
        </p:nvPicPr>
        <p:blipFill rotWithShape="1">
          <a:blip r:embed="rId3">
            <a:alphaModFix/>
          </a:blip>
          <a:srcRect b="0" l="0" r="0" t="0"/>
          <a:stretch/>
        </p:blipFill>
        <p:spPr>
          <a:xfrm>
            <a:off x="0" y="0"/>
            <a:ext cx="12187531" cy="5069150"/>
          </a:xfrm>
          <a:prstGeom prst="rect">
            <a:avLst/>
          </a:prstGeom>
          <a:noFill/>
          <a:ln>
            <a:noFill/>
          </a:ln>
        </p:spPr>
      </p:pic>
      <p:sp>
        <p:nvSpPr>
          <p:cNvPr id="117" name="Google Shape;117;g2f0dc01d1a7_0_104"/>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8" name="Google Shape;118;g2f0dc01d1a7_0_104"/>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rPr>
              <a:t>Client Name</a:t>
            </a:r>
            <a:endParaRPr b="1" i="0" sz="1400" u="none" cap="none" strike="noStrike">
              <a:solidFill>
                <a:srgbClr val="000000"/>
              </a:solidFill>
            </a:endParaRPr>
          </a:p>
        </p:txBody>
      </p:sp>
      <p:pic>
        <p:nvPicPr>
          <p:cNvPr id="119" name="Google Shape;119;g2f0dc01d1a7_0_10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2f0dc01d1a7_0_1395"/>
          <p:cNvPicPr preferRelativeResize="0"/>
          <p:nvPr/>
        </p:nvPicPr>
        <p:blipFill rotWithShape="1">
          <a:blip r:embed="rId3">
            <a:alphaModFix/>
          </a:blip>
          <a:srcRect b="0" l="0" r="0" t="0"/>
          <a:stretch/>
        </p:blipFill>
        <p:spPr>
          <a:xfrm>
            <a:off x="7986176" y="0"/>
            <a:ext cx="4205626" cy="6308434"/>
          </a:xfrm>
          <a:prstGeom prst="rect">
            <a:avLst/>
          </a:prstGeom>
          <a:noFill/>
          <a:ln>
            <a:noFill/>
          </a:ln>
        </p:spPr>
      </p:pic>
      <p:sp>
        <p:nvSpPr>
          <p:cNvPr id="258" name="Google Shape;258;g2f0dc01d1a7_0_1395"/>
          <p:cNvSpPr txBox="1"/>
          <p:nvPr>
            <p:ph type="title"/>
          </p:nvPr>
        </p:nvSpPr>
        <p:spPr>
          <a:xfrm>
            <a:off x="838201" y="563595"/>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Claim Filing</a:t>
            </a:r>
            <a:endParaRPr b="1" sz="3600">
              <a:solidFill>
                <a:schemeClr val="dk1"/>
              </a:solidFill>
              <a:latin typeface="Arial"/>
              <a:ea typeface="Arial"/>
              <a:cs typeface="Arial"/>
              <a:sym typeface="Arial"/>
            </a:endParaRPr>
          </a:p>
        </p:txBody>
      </p:sp>
      <p:sp>
        <p:nvSpPr>
          <p:cNvPr id="259" name="Google Shape;259;g2f0dc01d1a7_0_1395"/>
          <p:cNvSpPr/>
          <p:nvPr/>
        </p:nvSpPr>
        <p:spPr>
          <a:xfrm>
            <a:off x="0" y="1524000"/>
            <a:ext cx="7986000" cy="533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60" name="Google Shape;260;g2f0dc01d1a7_0_1395"/>
          <p:cNvGrpSpPr/>
          <p:nvPr/>
        </p:nvGrpSpPr>
        <p:grpSpPr>
          <a:xfrm>
            <a:off x="0" y="5948039"/>
            <a:ext cx="12192000" cy="909900"/>
            <a:chOff x="0" y="5948039"/>
            <a:chExt cx="12192000" cy="909900"/>
          </a:xfrm>
        </p:grpSpPr>
        <p:sp>
          <p:nvSpPr>
            <p:cNvPr id="261" name="Google Shape;261;g2f0dc01d1a7_0_1395"/>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2" name="Google Shape;262;g2f0dc01d1a7_0_1395"/>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63" name="Google Shape;263;g2f0dc01d1a7_0_1395"/>
          <p:cNvSpPr/>
          <p:nvPr/>
        </p:nvSpPr>
        <p:spPr>
          <a:xfrm>
            <a:off x="838201" y="1845515"/>
            <a:ext cx="65418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Inter"/>
                <a:ea typeface="Inter"/>
                <a:cs typeface="Inter"/>
                <a:sym typeface="Inter"/>
              </a:rPr>
              <a:t>The best form of documentation when submitting a claim is an </a:t>
            </a:r>
            <a:r>
              <a:rPr b="1" i="0" lang="en-US" sz="1800" u="none" cap="none" strike="noStrike">
                <a:solidFill>
                  <a:schemeClr val="dk1"/>
                </a:solidFill>
                <a:latin typeface="Inter"/>
                <a:ea typeface="Inter"/>
                <a:cs typeface="Inter"/>
                <a:sym typeface="Inter"/>
              </a:rPr>
              <a:t>itemized receipt </a:t>
            </a:r>
            <a:r>
              <a:rPr b="0" i="0" lang="en-US" sz="1800" u="none" cap="none" strike="noStrike">
                <a:solidFill>
                  <a:schemeClr val="dk1"/>
                </a:solidFill>
                <a:latin typeface="Inter"/>
                <a:ea typeface="Inter"/>
                <a:cs typeface="Inter"/>
                <a:sym typeface="Inter"/>
              </a:rPr>
              <a:t>from your provider</a:t>
            </a:r>
            <a:endParaRPr b="0" i="0" sz="1200" u="none" cap="none" strike="noStrike">
              <a:solidFill>
                <a:schemeClr val="dk1"/>
              </a:solidFill>
              <a:latin typeface="Inter"/>
              <a:ea typeface="Inter"/>
              <a:cs typeface="Inter"/>
              <a:sym typeface="Inter"/>
            </a:endParaRPr>
          </a:p>
        </p:txBody>
      </p:sp>
      <p:sp>
        <p:nvSpPr>
          <p:cNvPr id="264" name="Google Shape;264;g2f0dc01d1a7_0_1395"/>
          <p:cNvSpPr txBox="1"/>
          <p:nvPr/>
        </p:nvSpPr>
        <p:spPr>
          <a:xfrm>
            <a:off x="759349" y="2665485"/>
            <a:ext cx="6699300" cy="2498400"/>
          </a:xfrm>
          <a:prstGeom prst="rect">
            <a:avLst/>
          </a:prstGeom>
          <a:noFill/>
          <a:ln>
            <a:noFill/>
          </a:ln>
        </p:spPr>
        <p:txBody>
          <a:bodyPr anchorCtr="0" anchor="t" bIns="45700" lIns="91425" spcFirstLastPara="1" rIns="91425" wrap="square" tIns="45700">
            <a:noAutofit/>
          </a:bodyPr>
          <a:lstStyle/>
          <a:p>
            <a:pPr indent="0" lvl="0" marL="101600" marR="0" rtl="0" algn="l">
              <a:lnSpc>
                <a:spcPct val="100000"/>
              </a:lnSpc>
              <a:spcBef>
                <a:spcPts val="1000"/>
              </a:spcBef>
              <a:spcAft>
                <a:spcPts val="0"/>
              </a:spcAft>
              <a:buClr>
                <a:schemeClr val="dk1"/>
              </a:buClr>
              <a:buSzPts val="2000"/>
              <a:buFont typeface="Arial"/>
              <a:buNone/>
            </a:pPr>
            <a:r>
              <a:rPr i="0" lang="en-US" sz="1800" u="none" cap="none" strike="noStrike">
                <a:solidFill>
                  <a:schemeClr val="dk1"/>
                </a:solidFill>
              </a:rPr>
              <a:t>Any documentation provided must contain the following information:</a:t>
            </a:r>
            <a:endParaRPr i="0" sz="18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Name</a:t>
            </a:r>
            <a:r>
              <a:rPr i="0" lang="en-US" sz="1600" u="none" cap="none" strike="noStrike">
                <a:solidFill>
                  <a:schemeClr val="dk1"/>
                </a:solidFill>
              </a:rPr>
              <a:t> of the provider </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Date service </a:t>
            </a:r>
            <a:r>
              <a:rPr i="0" lang="en-US" sz="1600" u="none" cap="none" strike="noStrike">
                <a:solidFill>
                  <a:schemeClr val="dk1"/>
                </a:solidFill>
              </a:rPr>
              <a:t>was received</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Description of the service</a:t>
            </a:r>
            <a:r>
              <a:rPr i="0" lang="en-US" sz="1600" u="none" cap="none" strike="noStrike">
                <a:solidFill>
                  <a:schemeClr val="dk1"/>
                </a:solidFill>
              </a:rPr>
              <a:t> received</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The dollar amount </a:t>
            </a:r>
            <a:r>
              <a:rPr i="0" lang="en-US" sz="1600" u="none" cap="none" strike="noStrike">
                <a:solidFill>
                  <a:schemeClr val="dk1"/>
                </a:solidFill>
              </a:rPr>
              <a:t>of the service</a:t>
            </a:r>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Who</a:t>
            </a:r>
            <a:r>
              <a:rPr i="0" lang="en-US" sz="1600" u="none" cap="none" strike="noStrike">
                <a:solidFill>
                  <a:schemeClr val="dk1"/>
                </a:solidFill>
              </a:rPr>
              <a:t> received the service</a:t>
            </a:r>
            <a:endParaRPr i="0" sz="1600" u="none" cap="none" strike="noStrike">
              <a:solidFill>
                <a:schemeClr val="dk1"/>
              </a:solidFill>
            </a:endParaRPr>
          </a:p>
          <a:p>
            <a:pPr indent="0" lvl="0" marL="914400" marR="0" rtl="0" algn="l">
              <a:lnSpc>
                <a:spcPct val="150000"/>
              </a:lnSpc>
              <a:spcBef>
                <a:spcPts val="1100"/>
              </a:spcBef>
              <a:spcAft>
                <a:spcPts val="0"/>
              </a:spcAft>
              <a:buClr>
                <a:schemeClr val="dk1"/>
              </a:buClr>
              <a:buSzPts val="2000"/>
              <a:buFont typeface="Arial"/>
              <a:buNone/>
            </a:pPr>
            <a:r>
              <a:t/>
            </a:r>
            <a:endParaRPr i="0" sz="1800" u="none" cap="none" strike="noStrike">
              <a:solidFill>
                <a:schemeClr val="dk1"/>
              </a:solidFill>
            </a:endParaRPr>
          </a:p>
          <a:p>
            <a:pPr indent="-228600" lvl="0" marL="457200" marR="0" rtl="0" algn="l">
              <a:lnSpc>
                <a:spcPct val="90000"/>
              </a:lnSpc>
              <a:spcBef>
                <a:spcPts val="1000"/>
              </a:spcBef>
              <a:spcAft>
                <a:spcPts val="0"/>
              </a:spcAft>
              <a:buClr>
                <a:schemeClr val="lt1"/>
              </a:buClr>
              <a:buSzPts val="2000"/>
              <a:buFont typeface="Arial"/>
              <a:buNone/>
            </a:pPr>
            <a:r>
              <a:t/>
            </a:r>
            <a:endParaRPr i="0" sz="1800" u="none" cap="none" strike="noStrike">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f0dc01d1a7_0_1583"/>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Claim Filing Options</a:t>
            </a:r>
            <a:endParaRPr b="1" sz="3600">
              <a:solidFill>
                <a:schemeClr val="dk1"/>
              </a:solidFill>
              <a:latin typeface="Arial"/>
              <a:ea typeface="Arial"/>
              <a:cs typeface="Arial"/>
              <a:sym typeface="Arial"/>
            </a:endParaRPr>
          </a:p>
        </p:txBody>
      </p:sp>
      <p:grpSp>
        <p:nvGrpSpPr>
          <p:cNvPr id="270" name="Google Shape;270;g2f0dc01d1a7_0_1583"/>
          <p:cNvGrpSpPr/>
          <p:nvPr/>
        </p:nvGrpSpPr>
        <p:grpSpPr>
          <a:xfrm>
            <a:off x="0" y="5948039"/>
            <a:ext cx="12192000" cy="909900"/>
            <a:chOff x="0" y="5948039"/>
            <a:chExt cx="12192000" cy="909900"/>
          </a:xfrm>
        </p:grpSpPr>
        <p:sp>
          <p:nvSpPr>
            <p:cNvPr id="271" name="Google Shape;271;g2f0dc01d1a7_0_158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72" name="Google Shape;272;g2f0dc01d1a7_0_158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73" name="Google Shape;273;g2f0dc01d1a7_0_1583"/>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4" name="Google Shape;274;g2f0dc01d1a7_0_1583"/>
          <p:cNvSpPr txBox="1"/>
          <p:nvPr/>
        </p:nvSpPr>
        <p:spPr>
          <a:xfrm>
            <a:off x="6096000" y="3546439"/>
            <a:ext cx="42633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Choose direct deposit or paper check</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Direct deposit – FREE</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 $25 minimum reimbursement </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for paper checks</a:t>
            </a:r>
            <a:endParaRPr i="0" sz="1400" u="none" cap="none" strike="noStrike">
              <a:solidFill>
                <a:schemeClr val="dk1"/>
              </a:solidFill>
            </a:endParaRPr>
          </a:p>
        </p:txBody>
      </p:sp>
      <p:sp>
        <p:nvSpPr>
          <p:cNvPr id="275" name="Google Shape;275;g2f0dc01d1a7_0_1583"/>
          <p:cNvSpPr txBox="1"/>
          <p:nvPr/>
        </p:nvSpPr>
        <p:spPr>
          <a:xfrm>
            <a:off x="578095" y="3546450"/>
            <a:ext cx="57270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Mobile app, online account</a:t>
            </a:r>
            <a:r>
              <a:rPr b="1" i="0" lang="en-US" sz="2800" u="none" cap="none" strike="noStrike">
                <a:solidFill>
                  <a:schemeClr val="dk1"/>
                </a:solidFill>
              </a:rPr>
              <a:t> </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or manual claims</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t/>
            </a:r>
            <a:endParaRPr b="1" baseline="30000" i="0" sz="28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Processed within two business days</a:t>
            </a:r>
            <a:endParaRPr i="0" sz="1400" u="none" cap="none" strike="noStrike">
              <a:solidFill>
                <a:schemeClr val="dk1"/>
              </a:solidFill>
            </a:endParaRPr>
          </a:p>
        </p:txBody>
      </p:sp>
      <p:sp>
        <p:nvSpPr>
          <p:cNvPr id="276" name="Google Shape;276;g2f0dc01d1a7_0_1583"/>
          <p:cNvSpPr/>
          <p:nvPr/>
        </p:nvSpPr>
        <p:spPr>
          <a:xfrm>
            <a:off x="2727118" y="1789170"/>
            <a:ext cx="1428900" cy="14289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7" name="Google Shape;277;g2f0dc01d1a7_0_1583"/>
          <p:cNvSpPr/>
          <p:nvPr/>
        </p:nvSpPr>
        <p:spPr>
          <a:xfrm>
            <a:off x="7577343" y="1789170"/>
            <a:ext cx="1428900" cy="1428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8" name="Google Shape;278;g2f0dc01d1a7_0_1583"/>
          <p:cNvPicPr preferRelativeResize="0"/>
          <p:nvPr/>
        </p:nvPicPr>
        <p:blipFill rotWithShape="1">
          <a:blip r:embed="rId4">
            <a:alphaModFix/>
          </a:blip>
          <a:srcRect b="-26561" l="-92659" r="-98630" t="-10424"/>
          <a:stretch/>
        </p:blipFill>
        <p:spPr>
          <a:xfrm>
            <a:off x="2560696" y="1855863"/>
            <a:ext cx="1761800" cy="1455699"/>
          </a:xfrm>
          <a:prstGeom prst="rect">
            <a:avLst/>
          </a:prstGeom>
          <a:noFill/>
          <a:ln>
            <a:noFill/>
          </a:ln>
        </p:spPr>
      </p:pic>
      <p:pic>
        <p:nvPicPr>
          <p:cNvPr id="279" name="Google Shape;279;g2f0dc01d1a7_0_1583"/>
          <p:cNvPicPr preferRelativeResize="0"/>
          <p:nvPr/>
        </p:nvPicPr>
        <p:blipFill rotWithShape="1">
          <a:blip r:embed="rId5">
            <a:alphaModFix/>
          </a:blip>
          <a:srcRect b="-15283" l="-23655" r="-29156" t="-10297"/>
          <a:stretch/>
        </p:blipFill>
        <p:spPr>
          <a:xfrm>
            <a:off x="7590769" y="1955463"/>
            <a:ext cx="1588524" cy="10314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f0dc01d1a7_0_1774"/>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Account Access</a:t>
            </a:r>
            <a:endParaRPr b="1" sz="3600">
              <a:solidFill>
                <a:schemeClr val="dk1"/>
              </a:solidFill>
              <a:latin typeface="Arial"/>
              <a:ea typeface="Arial"/>
              <a:cs typeface="Arial"/>
              <a:sym typeface="Arial"/>
            </a:endParaRPr>
          </a:p>
        </p:txBody>
      </p:sp>
      <p:grpSp>
        <p:nvGrpSpPr>
          <p:cNvPr id="285" name="Google Shape;285;g2f0dc01d1a7_0_1774"/>
          <p:cNvGrpSpPr/>
          <p:nvPr/>
        </p:nvGrpSpPr>
        <p:grpSpPr>
          <a:xfrm>
            <a:off x="0" y="5948039"/>
            <a:ext cx="12192000" cy="909900"/>
            <a:chOff x="0" y="5948039"/>
            <a:chExt cx="12192000" cy="909900"/>
          </a:xfrm>
        </p:grpSpPr>
        <p:sp>
          <p:nvSpPr>
            <p:cNvPr id="286" name="Google Shape;286;g2f0dc01d1a7_0_1774"/>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87" name="Google Shape;287;g2f0dc01d1a7_0_177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88" name="Google Shape;288;g2f0dc01d1a7_0_1774"/>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 name="Google Shape;289;g2f0dc01d1a7_0_1774"/>
          <p:cNvSpPr txBox="1"/>
          <p:nvPr/>
        </p:nvSpPr>
        <p:spPr>
          <a:xfrm>
            <a:off x="2086056"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rPr>
              <a:t>Online account</a:t>
            </a:r>
            <a:endParaRPr b="1" baseline="30000" i="0" sz="3200" u="none" cap="none" strike="noStrike">
              <a:solidFill>
                <a:schemeClr val="dk1"/>
              </a:solidFill>
            </a:endParaRPr>
          </a:p>
        </p:txBody>
      </p:sp>
      <p:sp>
        <p:nvSpPr>
          <p:cNvPr id="290" name="Google Shape;290;g2f0dc01d1a7_0_1774"/>
          <p:cNvSpPr txBox="1"/>
          <p:nvPr/>
        </p:nvSpPr>
        <p:spPr>
          <a:xfrm>
            <a:off x="6618514"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rPr>
              <a:t>Mobile App</a:t>
            </a:r>
            <a:endParaRPr i="0" sz="1400" u="none" cap="none" strike="noStrike">
              <a:solidFill>
                <a:schemeClr val="dk1"/>
              </a:solidFill>
            </a:endParaRPr>
          </a:p>
        </p:txBody>
      </p:sp>
      <p:sp>
        <p:nvSpPr>
          <p:cNvPr id="291" name="Google Shape;291;g2f0dc01d1a7_0_1774"/>
          <p:cNvSpPr/>
          <p:nvPr/>
        </p:nvSpPr>
        <p:spPr>
          <a:xfrm>
            <a:off x="2524877" y="2347615"/>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g2f0dc01d1a7_0_1774"/>
          <p:cNvSpPr/>
          <p:nvPr/>
        </p:nvSpPr>
        <p:spPr>
          <a:xfrm>
            <a:off x="7054385" y="2347615"/>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3" name="Google Shape;293;g2f0dc01d1a7_0_1774"/>
          <p:cNvPicPr preferRelativeResize="0"/>
          <p:nvPr/>
        </p:nvPicPr>
        <p:blipFill rotWithShape="1">
          <a:blip r:embed="rId4">
            <a:alphaModFix/>
          </a:blip>
          <a:srcRect b="0" l="0" r="0" t="0"/>
          <a:stretch/>
        </p:blipFill>
        <p:spPr>
          <a:xfrm>
            <a:off x="2589137" y="2453325"/>
            <a:ext cx="1765116" cy="1704088"/>
          </a:xfrm>
          <a:prstGeom prst="rect">
            <a:avLst/>
          </a:prstGeom>
          <a:noFill/>
          <a:ln>
            <a:noFill/>
          </a:ln>
        </p:spPr>
      </p:pic>
      <p:pic>
        <p:nvPicPr>
          <p:cNvPr id="294" name="Google Shape;294;g2f0dc01d1a7_0_1774"/>
          <p:cNvPicPr preferRelativeResize="0"/>
          <p:nvPr/>
        </p:nvPicPr>
        <p:blipFill rotWithShape="1">
          <a:blip r:embed="rId5">
            <a:alphaModFix/>
          </a:blip>
          <a:srcRect b="-26561" l="-92659" r="-98630" t="-10424"/>
          <a:stretch/>
        </p:blipFill>
        <p:spPr>
          <a:xfrm>
            <a:off x="6861908" y="2419172"/>
            <a:ext cx="2361675" cy="1951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f0dc01d1a7_0_2068"/>
          <p:cNvSpPr/>
          <p:nvPr/>
        </p:nvSpPr>
        <p:spPr>
          <a:xfrm>
            <a:off x="3755436" y="517658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0" name="Google Shape;300;g2f0dc01d1a7_0_2068"/>
          <p:cNvSpPr/>
          <p:nvPr/>
        </p:nvSpPr>
        <p:spPr>
          <a:xfrm>
            <a:off x="3755436" y="4473933"/>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1" name="Google Shape;301;g2f0dc01d1a7_0_2068"/>
          <p:cNvSpPr/>
          <p:nvPr/>
        </p:nvSpPr>
        <p:spPr>
          <a:xfrm>
            <a:off x="3755436" y="3771284"/>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2" name="Google Shape;302;g2f0dc01d1a7_0_2068"/>
          <p:cNvSpPr/>
          <p:nvPr/>
        </p:nvSpPr>
        <p:spPr>
          <a:xfrm>
            <a:off x="3755436" y="3068635"/>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 name="Google Shape;303;g2f0dc01d1a7_0_2068"/>
          <p:cNvSpPr/>
          <p:nvPr/>
        </p:nvSpPr>
        <p:spPr>
          <a:xfrm>
            <a:off x="3755436" y="2365986"/>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 name="Google Shape;304;g2f0dc01d1a7_0_2068"/>
          <p:cNvSpPr/>
          <p:nvPr/>
        </p:nvSpPr>
        <p:spPr>
          <a:xfrm>
            <a:off x="3755436" y="1663337"/>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 name="Google Shape;305;g2f0dc01d1a7_0_2068"/>
          <p:cNvSpPr/>
          <p:nvPr/>
        </p:nvSpPr>
        <p:spPr>
          <a:xfrm>
            <a:off x="3755436" y="587923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 name="Google Shape;306;g2f0dc01d1a7_0_2068"/>
          <p:cNvSpPr txBox="1"/>
          <p:nvPr/>
        </p:nvSpPr>
        <p:spPr>
          <a:xfrm>
            <a:off x="685800" y="228279"/>
            <a:ext cx="9333000" cy="75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rPr>
              <a:t>With our mobile app you can:</a:t>
            </a:r>
            <a:endParaRPr/>
          </a:p>
        </p:txBody>
      </p:sp>
      <p:sp>
        <p:nvSpPr>
          <p:cNvPr id="307" name="Google Shape;307;g2f0dc01d1a7_0_2068"/>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Get instant updates on the status of your claims.</a:t>
            </a:r>
            <a:endParaRPr/>
          </a:p>
        </p:txBody>
      </p:sp>
      <p:sp>
        <p:nvSpPr>
          <p:cNvPr id="308" name="Google Shape;308;g2f0dc01d1a7_0_2068"/>
          <p:cNvSpPr txBox="1"/>
          <p:nvPr/>
        </p:nvSpPr>
        <p:spPr>
          <a:xfrm>
            <a:off x="4421128" y="2373671"/>
            <a:ext cx="394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File a claim and upload documentation in seconds using your phone’s camera.</a:t>
            </a:r>
            <a:endParaRPr/>
          </a:p>
        </p:txBody>
      </p:sp>
      <p:sp>
        <p:nvSpPr>
          <p:cNvPr id="309" name="Google Shape;309;g2f0dc01d1a7_0_2068"/>
          <p:cNvSpPr txBox="1"/>
          <p:nvPr/>
        </p:nvSpPr>
        <p:spPr>
          <a:xfrm>
            <a:off x="4421128" y="309287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Report a card as lost or stolen, which cancels the card and ships you a new one.</a:t>
            </a:r>
            <a:endParaRPr/>
          </a:p>
        </p:txBody>
      </p:sp>
      <p:sp>
        <p:nvSpPr>
          <p:cNvPr id="310" name="Google Shape;310;g2f0dc01d1a7_0_2068"/>
          <p:cNvSpPr txBox="1"/>
          <p:nvPr/>
        </p:nvSpPr>
        <p:spPr>
          <a:xfrm>
            <a:off x="4421128" y="379841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Log in through facial recognition or fingerprint (depending on your phone). </a:t>
            </a:r>
            <a:endParaRPr/>
          </a:p>
        </p:txBody>
      </p:sp>
      <p:sp>
        <p:nvSpPr>
          <p:cNvPr id="311" name="Google Shape;311;g2f0dc01d1a7_0_2068"/>
          <p:cNvSpPr txBox="1"/>
          <p:nvPr/>
        </p:nvSpPr>
        <p:spPr>
          <a:xfrm>
            <a:off x="4431059" y="4499136"/>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Check your balance and view account activity.</a:t>
            </a:r>
            <a:endParaRPr/>
          </a:p>
        </p:txBody>
      </p:sp>
      <p:sp>
        <p:nvSpPr>
          <p:cNvPr id="312" name="Google Shape;312;g2f0dc01d1a7_0_2068"/>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Scan an item’s </a:t>
            </a:r>
            <a:r>
              <a:rPr lang="en-US">
                <a:solidFill>
                  <a:schemeClr val="dk1"/>
                </a:solidFill>
              </a:rPr>
              <a:t>barcode</a:t>
            </a:r>
            <a:r>
              <a:rPr i="0" lang="en-US" sz="1400" u="none" cap="none" strike="noStrike">
                <a:solidFill>
                  <a:schemeClr val="dk1"/>
                </a:solidFill>
              </a:rPr>
              <a:t> to determine if it is an IRS code section 213(d) eligible expense.</a:t>
            </a:r>
            <a:endParaRPr/>
          </a:p>
        </p:txBody>
      </p:sp>
      <p:sp>
        <p:nvSpPr>
          <p:cNvPr id="313" name="Google Shape;313;g2f0dc01d1a7_0_2068"/>
          <p:cNvSpPr txBox="1"/>
          <p:nvPr/>
        </p:nvSpPr>
        <p:spPr>
          <a:xfrm>
            <a:off x="4408120" y="6006505"/>
            <a:ext cx="31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Reset login credentials.</a:t>
            </a:r>
            <a:endParaRPr/>
          </a:p>
        </p:txBody>
      </p:sp>
      <p:sp>
        <p:nvSpPr>
          <p:cNvPr id="314" name="Google Shape;314;g2f0dc01d1a7_0_206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15" name="Google Shape;315;g2f0dc01d1a7_0_2068"/>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316" name="Google Shape;316;g2f0dc01d1a7_0_2068"/>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200" u="none" cap="none" strike="noStrike">
                <a:solidFill>
                  <a:srgbClr val="000000"/>
                </a:solidFill>
              </a:rPr>
              <a:t>Download the app for free on Apple and Android smartphones and tablets. </a:t>
            </a:r>
            <a:endParaRPr/>
          </a:p>
        </p:txBody>
      </p:sp>
      <p:grpSp>
        <p:nvGrpSpPr>
          <p:cNvPr id="317" name="Google Shape;317;g2f0dc01d1a7_0_2068"/>
          <p:cNvGrpSpPr/>
          <p:nvPr/>
        </p:nvGrpSpPr>
        <p:grpSpPr>
          <a:xfrm>
            <a:off x="8916953" y="1764769"/>
            <a:ext cx="2578304" cy="2883517"/>
            <a:chOff x="6042486" y="1757608"/>
            <a:chExt cx="2212757" cy="2474697"/>
          </a:xfrm>
        </p:grpSpPr>
        <p:grpSp>
          <p:nvGrpSpPr>
            <p:cNvPr id="318" name="Google Shape;318;g2f0dc01d1a7_0_2068"/>
            <p:cNvGrpSpPr/>
            <p:nvPr/>
          </p:nvGrpSpPr>
          <p:grpSpPr>
            <a:xfrm>
              <a:off x="6042486" y="1979905"/>
              <a:ext cx="2212757" cy="2252400"/>
              <a:chOff x="-1502786" y="2199267"/>
              <a:chExt cx="2212757" cy="2252400"/>
            </a:xfrm>
          </p:grpSpPr>
          <p:sp>
            <p:nvSpPr>
              <p:cNvPr id="319" name="Google Shape;319;g2f0dc01d1a7_0_2068"/>
              <p:cNvSpPr/>
              <p:nvPr/>
            </p:nvSpPr>
            <p:spPr>
              <a:xfrm>
                <a:off x="-1502229" y="2199267"/>
                <a:ext cx="2212200" cy="225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 name="Google Shape;320;g2f0dc01d1a7_0_2068"/>
              <p:cNvSpPr/>
              <p:nvPr/>
            </p:nvSpPr>
            <p:spPr>
              <a:xfrm>
                <a:off x="-1502786" y="2329895"/>
                <a:ext cx="2212200" cy="201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21" name="Google Shape;321;g2f0dc01d1a7_0_2068"/>
            <p:cNvSpPr/>
            <p:nvPr/>
          </p:nvSpPr>
          <p:spPr>
            <a:xfrm>
              <a:off x="6319131" y="1757608"/>
              <a:ext cx="658500" cy="666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22" name="Google Shape;322;g2f0dc01d1a7_0_2068"/>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Security on the go</a:t>
            </a:r>
            <a:endParaRPr/>
          </a:p>
          <a:p>
            <a:pPr indent="0" lvl="0" marL="0" marR="0" rtl="0" algn="l">
              <a:lnSpc>
                <a:spcPct val="100000"/>
              </a:lnSpc>
              <a:spcBef>
                <a:spcPts val="0"/>
              </a:spcBef>
              <a:spcAft>
                <a:spcPts val="0"/>
              </a:spcAft>
              <a:buNone/>
            </a:pPr>
            <a:r>
              <a:t/>
            </a:r>
            <a:endParaRPr i="0" sz="1200" u="none" cap="none" strike="noStrike">
              <a:solidFill>
                <a:srgbClr val="000000"/>
              </a:solidFill>
            </a:endParaRPr>
          </a:p>
          <a:p>
            <a:pPr indent="0" lvl="0" marL="0" marR="0" rtl="0" algn="l">
              <a:lnSpc>
                <a:spcPct val="100000"/>
              </a:lnSpc>
              <a:spcBef>
                <a:spcPts val="0"/>
              </a:spcBef>
              <a:spcAft>
                <a:spcPts val="0"/>
              </a:spcAft>
              <a:buNone/>
            </a:pPr>
            <a:r>
              <a:rPr i="0" lang="en-US" sz="1200" u="none" cap="none" strike="noStrike">
                <a:solidFill>
                  <a:srgbClr val="000000"/>
                </a:solidFill>
              </a:rPr>
              <a:t>Our mobile apps use encryption and will not store pictures on your phone, keeping your documentation safe and secure. </a:t>
            </a:r>
            <a:endParaRPr/>
          </a:p>
        </p:txBody>
      </p:sp>
      <p:grpSp>
        <p:nvGrpSpPr>
          <p:cNvPr id="323" name="Google Shape;323;g2f0dc01d1a7_0_2068"/>
          <p:cNvGrpSpPr/>
          <p:nvPr/>
        </p:nvGrpSpPr>
        <p:grpSpPr>
          <a:xfrm>
            <a:off x="3891970" y="1762188"/>
            <a:ext cx="264394" cy="373634"/>
            <a:chOff x="2586150" y="2009675"/>
            <a:chExt cx="64925" cy="91750"/>
          </a:xfrm>
        </p:grpSpPr>
        <p:sp>
          <p:nvSpPr>
            <p:cNvPr id="324" name="Google Shape;324;g2f0dc01d1a7_0_2068"/>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f0dc01d1a7_0_2068"/>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f0dc01d1a7_0_2068"/>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f0dc01d1a7_0_2068"/>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f0dc01d1a7_0_2068"/>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f0dc01d1a7_0_2068"/>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f0dc01d1a7_0_2068"/>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g2f0dc01d1a7_0_2068"/>
          <p:cNvGrpSpPr/>
          <p:nvPr/>
        </p:nvGrpSpPr>
        <p:grpSpPr>
          <a:xfrm>
            <a:off x="3834104" y="3193031"/>
            <a:ext cx="392264" cy="317334"/>
            <a:chOff x="2760775" y="1821225"/>
            <a:chExt cx="96325" cy="77925"/>
          </a:xfrm>
        </p:grpSpPr>
        <p:sp>
          <p:nvSpPr>
            <p:cNvPr id="332" name="Google Shape;332;g2f0dc01d1a7_0_2068"/>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2f0dc01d1a7_0_2068"/>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 name="Google Shape;334;g2f0dc01d1a7_0_2068"/>
          <p:cNvGrpSpPr/>
          <p:nvPr/>
        </p:nvGrpSpPr>
        <p:grpSpPr>
          <a:xfrm>
            <a:off x="3844440" y="3858903"/>
            <a:ext cx="394265" cy="394265"/>
            <a:chOff x="1017850" y="1431775"/>
            <a:chExt cx="97600" cy="97600"/>
          </a:xfrm>
        </p:grpSpPr>
        <p:sp>
          <p:nvSpPr>
            <p:cNvPr id="335" name="Google Shape;335;g2f0dc01d1a7_0_2068"/>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2f0dc01d1a7_0_2068"/>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f0dc01d1a7_0_2068"/>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f0dc01d1a7_0_2068"/>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f0dc01d1a7_0_2068"/>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f0dc01d1a7_0_2068"/>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f0dc01d1a7_0_2068"/>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f0dc01d1a7_0_2068"/>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f0dc01d1a7_0_2068"/>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g2f0dc01d1a7_0_2068"/>
          <p:cNvGrpSpPr/>
          <p:nvPr/>
        </p:nvGrpSpPr>
        <p:grpSpPr>
          <a:xfrm>
            <a:off x="3870780" y="4522102"/>
            <a:ext cx="318118" cy="470411"/>
            <a:chOff x="1972650" y="1038975"/>
            <a:chExt cx="78750" cy="116450"/>
          </a:xfrm>
        </p:grpSpPr>
        <p:sp>
          <p:nvSpPr>
            <p:cNvPr id="345" name="Google Shape;345;g2f0dc01d1a7_0_2068"/>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2f0dc01d1a7_0_2068"/>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2f0dc01d1a7_0_2068"/>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2f0dc01d1a7_0_2068"/>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f0dc01d1a7_0_2068"/>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f0dc01d1a7_0_2068"/>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f0dc01d1a7_0_2068"/>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2f0dc01d1a7_0_2068"/>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f0dc01d1a7_0_2068"/>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f0dc01d1a7_0_2068"/>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f0dc01d1a7_0_2068"/>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6" name="Google Shape;356;g2f0dc01d1a7_0_2068"/>
          <p:cNvGrpSpPr/>
          <p:nvPr/>
        </p:nvGrpSpPr>
        <p:grpSpPr>
          <a:xfrm>
            <a:off x="3884253" y="5268374"/>
            <a:ext cx="304687" cy="395881"/>
            <a:chOff x="648075" y="1240000"/>
            <a:chExt cx="75425" cy="98000"/>
          </a:xfrm>
        </p:grpSpPr>
        <p:sp>
          <p:nvSpPr>
            <p:cNvPr id="357" name="Google Shape;357;g2f0dc01d1a7_0_2068"/>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2f0dc01d1a7_0_2068"/>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f0dc01d1a7_0_2068"/>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f0dc01d1a7_0_2068"/>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f0dc01d1a7_0_2068"/>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f0dc01d1a7_0_2068"/>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f0dc01d1a7_0_2068"/>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f0dc01d1a7_0_2068"/>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f0dc01d1a7_0_2068"/>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f0dc01d1a7_0_2068"/>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f0dc01d1a7_0_2068"/>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8" name="Google Shape;368;g2f0dc01d1a7_0_2068"/>
          <p:cNvGrpSpPr/>
          <p:nvPr/>
        </p:nvGrpSpPr>
        <p:grpSpPr>
          <a:xfrm>
            <a:off x="3859312" y="5917209"/>
            <a:ext cx="354591" cy="441659"/>
            <a:chOff x="3721825" y="1434300"/>
            <a:chExt cx="76675" cy="95500"/>
          </a:xfrm>
        </p:grpSpPr>
        <p:sp>
          <p:nvSpPr>
            <p:cNvPr id="369" name="Google Shape;369;g2f0dc01d1a7_0_2068"/>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f0dc01d1a7_0_2068"/>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1" name="Google Shape;371;g2f0dc01d1a7_0_2068"/>
          <p:cNvGrpSpPr/>
          <p:nvPr/>
        </p:nvGrpSpPr>
        <p:grpSpPr>
          <a:xfrm>
            <a:off x="3827272" y="2478538"/>
            <a:ext cx="434793" cy="337230"/>
            <a:chOff x="1775825" y="2585900"/>
            <a:chExt cx="106400" cy="82525"/>
          </a:xfrm>
        </p:grpSpPr>
        <p:sp>
          <p:nvSpPr>
            <p:cNvPr id="372" name="Google Shape;372;g2f0dc01d1a7_0_2068"/>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2f0dc01d1a7_0_2068"/>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f0dc01d1a7_0_2068"/>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2f0dc01d1a7_0_2068"/>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2f0dc01d1a7_0_2068"/>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7" name="Google Shape;377;g2f0dc01d1a7_0_2068"/>
          <p:cNvGrpSpPr/>
          <p:nvPr/>
        </p:nvGrpSpPr>
        <p:grpSpPr>
          <a:xfrm>
            <a:off x="9425768" y="1861859"/>
            <a:ext cx="354462" cy="547827"/>
            <a:chOff x="3159850" y="1430950"/>
            <a:chExt cx="59075" cy="91300"/>
          </a:xfrm>
        </p:grpSpPr>
        <p:sp>
          <p:nvSpPr>
            <p:cNvPr id="378" name="Google Shape;378;g2f0dc01d1a7_0_2068"/>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g2f0dc01d1a7_0_2068"/>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2f0dc01d1a7_0_2068"/>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1" name="Google Shape;381;g2f0dc01d1a7_0_2068"/>
          <p:cNvPicPr preferRelativeResize="0"/>
          <p:nvPr/>
        </p:nvPicPr>
        <p:blipFill rotWithShape="1">
          <a:blip r:embed="rId4">
            <a:alphaModFix/>
          </a:blip>
          <a:srcRect b="0" l="0" r="0" t="2477"/>
          <a:stretch/>
        </p:blipFill>
        <p:spPr>
          <a:xfrm>
            <a:off x="156525" y="1590198"/>
            <a:ext cx="3362450" cy="52678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f0dc01d1a7_0_2154"/>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387" name="Google Shape;387;g2f0dc01d1a7_0_2154"/>
          <p:cNvGrpSpPr/>
          <p:nvPr/>
        </p:nvGrpSpPr>
        <p:grpSpPr>
          <a:xfrm>
            <a:off x="0" y="5948039"/>
            <a:ext cx="12192000" cy="909900"/>
            <a:chOff x="0" y="5948039"/>
            <a:chExt cx="12192000" cy="909900"/>
          </a:xfrm>
        </p:grpSpPr>
        <p:sp>
          <p:nvSpPr>
            <p:cNvPr id="388" name="Google Shape;388;g2f0dc01d1a7_0_2154"/>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89" name="Google Shape;389;g2f0dc01d1a7_0_215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90" name="Google Shape;390;g2f0dc01d1a7_0_2154"/>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1" name="Google Shape;391;g2f0dc01d1a7_0_2154"/>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2" name="Google Shape;392;g2f0dc01d1a7_0_2154"/>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3" name="Google Shape;393;g2f0dc01d1a7_0_2154"/>
          <p:cNvSpPr txBox="1"/>
          <p:nvPr/>
        </p:nvSpPr>
        <p:spPr>
          <a:xfrm>
            <a:off x="5848600" y="2061887"/>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Live Chat</a:t>
            </a:r>
            <a:endParaRPr b="1" baseline="30000" i="0" sz="3200" u="none" cap="none" strike="noStrike">
              <a:solidFill>
                <a:schemeClr val="dk1"/>
              </a:solidFill>
            </a:endParaRPr>
          </a:p>
        </p:txBody>
      </p:sp>
      <p:sp>
        <p:nvSpPr>
          <p:cNvPr id="394" name="Google Shape;394;g2f0dc01d1a7_0_2154"/>
          <p:cNvSpPr txBox="1"/>
          <p:nvPr/>
        </p:nvSpPr>
        <p:spPr>
          <a:xfrm>
            <a:off x="5734946" y="455651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Phone</a:t>
            </a:r>
            <a:endParaRPr b="1" baseline="30000" i="0" sz="3200" u="none" cap="none" strike="noStrike">
              <a:solidFill>
                <a:schemeClr val="dk1"/>
              </a:solidFill>
            </a:endParaRPr>
          </a:p>
        </p:txBody>
      </p:sp>
      <p:sp>
        <p:nvSpPr>
          <p:cNvPr id="395" name="Google Shape;395;g2f0dc01d1a7_0_2154"/>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i="0" lang="en-US" sz="2000" u="none" cap="none" strike="noStrike">
                <a:solidFill>
                  <a:schemeClr val="dk1"/>
                </a:solidFill>
              </a:rPr>
              <a:t>Our Participant Services team is available </a:t>
            </a:r>
            <a:r>
              <a:rPr b="1" i="0" lang="en-US" sz="2000" u="none" cap="none" strike="noStrike">
                <a:solidFill>
                  <a:schemeClr val="dk1"/>
                </a:solidFill>
              </a:rPr>
              <a:t>Monday through Friday, </a:t>
            </a:r>
            <a:r>
              <a:rPr i="0" lang="en-US" sz="2000" u="none" cap="none" strike="noStrike">
                <a:solidFill>
                  <a:schemeClr val="dk1"/>
                </a:solidFill>
              </a:rPr>
              <a:t>from 6 a.m. to 9 p.m. CST,  except holidays.</a:t>
            </a:r>
            <a:endParaRPr i="0" sz="1600" u="none" cap="none" strike="noStrike">
              <a:solidFill>
                <a:schemeClr val="dk1"/>
              </a:solidFill>
            </a:endParaRPr>
          </a:p>
        </p:txBody>
      </p:sp>
      <p:sp>
        <p:nvSpPr>
          <p:cNvPr id="396" name="Google Shape;396;g2f0dc01d1a7_0_2154"/>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7" name="Google Shape;397;g2f0dc01d1a7_0_2154"/>
          <p:cNvSpPr txBox="1"/>
          <p:nvPr/>
        </p:nvSpPr>
        <p:spPr>
          <a:xfrm>
            <a:off x="5641885" y="3268762"/>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Email</a:t>
            </a:r>
            <a:endParaRPr b="1" baseline="30000" i="0" sz="3200" u="none" cap="none" strike="noStrike">
              <a:solidFill>
                <a:schemeClr val="dk1"/>
              </a:solidFill>
            </a:endParaRPr>
          </a:p>
        </p:txBody>
      </p:sp>
      <p:sp>
        <p:nvSpPr>
          <p:cNvPr id="398" name="Google Shape;398;g2f0dc01d1a7_0_2154"/>
          <p:cNvSpPr txBox="1"/>
          <p:nvPr/>
        </p:nvSpPr>
        <p:spPr>
          <a:xfrm>
            <a:off x="6630340" y="3662150"/>
            <a:ext cx="4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Aptia365accounts@serviceaccount.com</a:t>
            </a:r>
            <a:endParaRPr baseline="30000" i="0" sz="2400" u="none" cap="none" strike="noStrike">
              <a:solidFill>
                <a:schemeClr val="dk1"/>
              </a:solidFill>
            </a:endParaRPr>
          </a:p>
        </p:txBody>
      </p:sp>
      <p:sp>
        <p:nvSpPr>
          <p:cNvPr id="399" name="Google Shape;399;g2f0dc01d1a7_0_2154"/>
          <p:cNvSpPr txBox="1"/>
          <p:nvPr/>
        </p:nvSpPr>
        <p:spPr>
          <a:xfrm>
            <a:off x="6639516" y="497710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Toll-Free: 877-248-0510</a:t>
            </a:r>
            <a:endParaRPr baseline="30000" i="0" sz="2400" u="none" cap="none" strike="noStrike">
              <a:solidFill>
                <a:schemeClr val="dk1"/>
              </a:solidFill>
            </a:endParaRPr>
          </a:p>
        </p:txBody>
      </p:sp>
      <p:pic>
        <p:nvPicPr>
          <p:cNvPr id="400" name="Google Shape;400;g2f0dc01d1a7_0_2154"/>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401" name="Google Shape;401;g2f0dc01d1a7_0_2154"/>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402" name="Google Shape;402;g2f0dc01d1a7_0_2154"/>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g2f0dc01d1a7_0_2174"/>
          <p:cNvPicPr preferRelativeResize="0"/>
          <p:nvPr/>
        </p:nvPicPr>
        <p:blipFill rotWithShape="1">
          <a:blip r:embed="rId3">
            <a:alphaModFix/>
          </a:blip>
          <a:srcRect b="33701" l="0" r="0" t="3958"/>
          <a:stretch/>
        </p:blipFill>
        <p:spPr>
          <a:xfrm>
            <a:off x="0" y="0"/>
            <a:ext cx="12192000" cy="5069151"/>
          </a:xfrm>
          <a:prstGeom prst="rect">
            <a:avLst/>
          </a:prstGeom>
          <a:noFill/>
          <a:ln>
            <a:noFill/>
          </a:ln>
        </p:spPr>
      </p:pic>
      <p:sp>
        <p:nvSpPr>
          <p:cNvPr id="408" name="Google Shape;408;g2f0dc01d1a7_0_2174"/>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9" name="Google Shape;409;g2f0dc01d1a7_0_2174"/>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rPr>
              <a:t>Thank you</a:t>
            </a:r>
            <a:endParaRPr b="1" i="0" sz="1400" u="none" cap="none" strike="noStrike">
              <a:solidFill>
                <a:schemeClr val="dk1"/>
              </a:solidFill>
            </a:endParaRPr>
          </a:p>
        </p:txBody>
      </p:sp>
      <p:pic>
        <p:nvPicPr>
          <p:cNvPr id="410" name="Google Shape;410;g2f0dc01d1a7_0_217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2f0dc01d1a7_0_111"/>
          <p:cNvPicPr preferRelativeResize="0"/>
          <p:nvPr/>
        </p:nvPicPr>
        <p:blipFill rotWithShape="1">
          <a:blip r:embed="rId3">
            <a:alphaModFix/>
          </a:blip>
          <a:srcRect b="32649" l="0" r="0" t="4983"/>
          <a:stretch/>
        </p:blipFill>
        <p:spPr>
          <a:xfrm>
            <a:off x="0" y="0"/>
            <a:ext cx="12191999" cy="5069100"/>
          </a:xfrm>
          <a:prstGeom prst="rect">
            <a:avLst/>
          </a:prstGeom>
          <a:noFill/>
          <a:ln>
            <a:noFill/>
          </a:ln>
        </p:spPr>
      </p:pic>
      <p:sp>
        <p:nvSpPr>
          <p:cNvPr id="125" name="Google Shape;125;g2f0dc01d1a7_0_111"/>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6" name="Google Shape;126;g2f0dc01d1a7_0_111"/>
          <p:cNvSpPr txBox="1"/>
          <p:nvPr/>
        </p:nvSpPr>
        <p:spPr>
          <a:xfrm>
            <a:off x="518250" y="2705745"/>
            <a:ext cx="11155500" cy="14469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lang="en-US" sz="4400">
                <a:solidFill>
                  <a:schemeClr val="accent1"/>
                </a:solidFill>
              </a:rPr>
              <a:t>Dependent care</a:t>
            </a:r>
            <a:r>
              <a:rPr b="1" lang="en-US" sz="4400">
                <a:solidFill>
                  <a:schemeClr val="lt1"/>
                </a:solidFill>
              </a:rPr>
              <a:t> flexible spending account (dependent care FSA)</a:t>
            </a:r>
            <a:endParaRPr b="1" i="0" sz="1200" u="none" cap="none" strike="noStrike">
              <a:solidFill>
                <a:srgbClr val="000000"/>
              </a:solidFill>
            </a:endParaRPr>
          </a:p>
        </p:txBody>
      </p:sp>
      <p:pic>
        <p:nvPicPr>
          <p:cNvPr id="127" name="Google Shape;127;g2f0dc01d1a7_0_111"/>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f0dc01d1a7_0_298"/>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Why choose a dependent care FSA?</a:t>
            </a:r>
            <a:endParaRPr b="1" sz="3600">
              <a:solidFill>
                <a:schemeClr val="dk1"/>
              </a:solidFill>
              <a:latin typeface="Arial"/>
              <a:ea typeface="Arial"/>
              <a:cs typeface="Arial"/>
              <a:sym typeface="Arial"/>
            </a:endParaRPr>
          </a:p>
        </p:txBody>
      </p:sp>
      <p:sp>
        <p:nvSpPr>
          <p:cNvPr id="133" name="Google Shape;133;g2f0dc01d1a7_0_298"/>
          <p:cNvSpPr txBox="1"/>
          <p:nvPr/>
        </p:nvSpPr>
        <p:spPr>
          <a:xfrm>
            <a:off x="1460821" y="4333671"/>
            <a:ext cx="2294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rPr>
              <a:t>Funds on day 1</a:t>
            </a:r>
            <a:endParaRPr b="1" i="0" sz="2000" u="none" cap="none" strike="noStrike">
              <a:solidFill>
                <a:schemeClr val="dk1"/>
              </a:solidFill>
            </a:endParaRPr>
          </a:p>
        </p:txBody>
      </p:sp>
      <p:sp>
        <p:nvSpPr>
          <p:cNvPr id="134" name="Google Shape;134;g2f0dc01d1a7_0_298"/>
          <p:cNvSpPr txBox="1"/>
          <p:nvPr/>
        </p:nvSpPr>
        <p:spPr>
          <a:xfrm>
            <a:off x="5140327" y="4333675"/>
            <a:ext cx="1915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Save money</a:t>
            </a:r>
            <a:endParaRPr b="1" i="0" sz="2000" u="none" cap="none" strike="noStrike">
              <a:solidFill>
                <a:schemeClr val="dk1"/>
              </a:solidFill>
            </a:endParaRPr>
          </a:p>
        </p:txBody>
      </p:sp>
      <p:sp>
        <p:nvSpPr>
          <p:cNvPr id="135" name="Google Shape;135;g2f0dc01d1a7_0_298"/>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 name="Google Shape;136;g2f0dc01d1a7_0_298"/>
          <p:cNvSpPr txBox="1"/>
          <p:nvPr/>
        </p:nvSpPr>
        <p:spPr>
          <a:xfrm>
            <a:off x="8115688" y="4333675"/>
            <a:ext cx="2428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Save strategically</a:t>
            </a:r>
            <a:endParaRPr b="1" i="0" sz="2000" u="none" cap="none" strike="noStrike">
              <a:solidFill>
                <a:schemeClr val="dk1"/>
              </a:solidFill>
            </a:endParaRPr>
          </a:p>
        </p:txBody>
      </p:sp>
      <p:pic>
        <p:nvPicPr>
          <p:cNvPr id="137" name="Google Shape;137;g2f0dc01d1a7_0_298"/>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138" name="Google Shape;138;g2f0dc01d1a7_0_298"/>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g2f0dc01d1a7_0_298"/>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40" name="Google Shape;140;g2f0dc01d1a7_0_298"/>
          <p:cNvGrpSpPr/>
          <p:nvPr/>
        </p:nvGrpSpPr>
        <p:grpSpPr>
          <a:xfrm>
            <a:off x="0" y="5948039"/>
            <a:ext cx="12192000" cy="909900"/>
            <a:chOff x="0" y="5948039"/>
            <a:chExt cx="12192000" cy="909900"/>
          </a:xfrm>
        </p:grpSpPr>
        <p:sp>
          <p:nvSpPr>
            <p:cNvPr id="141" name="Google Shape;141;g2f0dc01d1a7_0_29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2" name="Google Shape;142;g2f0dc01d1a7_0_29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143" name="Google Shape;143;g2f0dc01d1a7_0_29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44" name="Google Shape;144;g2f0dc01d1a7_0_298"/>
          <p:cNvGrpSpPr/>
          <p:nvPr/>
        </p:nvGrpSpPr>
        <p:grpSpPr>
          <a:xfrm>
            <a:off x="5504700" y="2695430"/>
            <a:ext cx="1182635" cy="1010312"/>
            <a:chOff x="2760775" y="670475"/>
            <a:chExt cx="106375" cy="90875"/>
          </a:xfrm>
        </p:grpSpPr>
        <p:sp>
          <p:nvSpPr>
            <p:cNvPr id="145" name="Google Shape;145;g2f0dc01d1a7_0_298"/>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2f0dc01d1a7_0_298"/>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2f0dc01d1a7_0_298"/>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f0dc01d1a7_0_298"/>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 name="Google Shape;149;g2f0dc01d1a7_0_298"/>
          <p:cNvGrpSpPr/>
          <p:nvPr/>
        </p:nvGrpSpPr>
        <p:grpSpPr>
          <a:xfrm>
            <a:off x="8830265" y="2672071"/>
            <a:ext cx="999532" cy="1033658"/>
            <a:chOff x="2949625" y="1046925"/>
            <a:chExt cx="98850" cy="102225"/>
          </a:xfrm>
        </p:grpSpPr>
        <p:sp>
          <p:nvSpPr>
            <p:cNvPr id="150" name="Google Shape;150;g2f0dc01d1a7_0_298"/>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2f0dc01d1a7_0_298"/>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f0dc01d1a7_0_298"/>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f0dc01d1a7_0_298"/>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f0dc01d1a7_0_298"/>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f0dc01d1a7_0_298"/>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f0dc01d1a7_0_298"/>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f0dc01d1a7_0_298"/>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f0dc01d1a7_0_298"/>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f0dc01d1a7_0_298"/>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g2f0dc01d1a7_0_523"/>
          <p:cNvGrpSpPr/>
          <p:nvPr/>
        </p:nvGrpSpPr>
        <p:grpSpPr>
          <a:xfrm>
            <a:off x="0" y="5948039"/>
            <a:ext cx="12192000" cy="909900"/>
            <a:chOff x="0" y="5948039"/>
            <a:chExt cx="12192000" cy="909900"/>
          </a:xfrm>
        </p:grpSpPr>
        <p:sp>
          <p:nvSpPr>
            <p:cNvPr id="165" name="Google Shape;165;g2f0dc01d1a7_0_52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6" name="Google Shape;166;g2f0dc01d1a7_0_52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67" name="Google Shape;167;g2f0dc01d1a7_0_523"/>
          <p:cNvSpPr/>
          <p:nvPr/>
        </p:nvSpPr>
        <p:spPr>
          <a:xfrm>
            <a:off x="-152400" y="2144676"/>
            <a:ext cx="9519900" cy="208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8" name="Google Shape;168;g2f0dc01d1a7_0_523"/>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latin typeface="Arial"/>
                <a:ea typeface="Arial"/>
                <a:cs typeface="Arial"/>
                <a:sym typeface="Arial"/>
              </a:rPr>
              <a:t>Annual contribution limit</a:t>
            </a:r>
            <a:endParaRPr b="1">
              <a:solidFill>
                <a:schemeClr val="dk1"/>
              </a:solidFill>
              <a:latin typeface="Arial"/>
              <a:ea typeface="Arial"/>
              <a:cs typeface="Arial"/>
              <a:sym typeface="Arial"/>
            </a:endParaRPr>
          </a:p>
        </p:txBody>
      </p:sp>
      <p:sp>
        <p:nvSpPr>
          <p:cNvPr id="169" name="Google Shape;169;g2f0dc01d1a7_0_523"/>
          <p:cNvSpPr txBox="1"/>
          <p:nvPr/>
        </p:nvSpPr>
        <p:spPr>
          <a:xfrm>
            <a:off x="843001" y="4495763"/>
            <a:ext cx="7138500" cy="11814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50000"/>
              </a:lnSpc>
              <a:spcBef>
                <a:spcPts val="0"/>
              </a:spcBef>
              <a:spcAft>
                <a:spcPts val="0"/>
              </a:spcAft>
              <a:buClr>
                <a:schemeClr val="dk1"/>
              </a:buClr>
              <a:buSzPts val="1800"/>
              <a:buChar char="●"/>
            </a:pPr>
            <a:r>
              <a:rPr lang="en-US" sz="1800">
                <a:solidFill>
                  <a:schemeClr val="dk1"/>
                </a:solidFill>
              </a:rPr>
              <a:t>Contribute and spend funds tax-free</a:t>
            </a:r>
            <a:endParaRPr sz="1800">
              <a:solidFill>
                <a:schemeClr val="dk1"/>
              </a:solidFill>
            </a:endParaRPr>
          </a:p>
          <a:p>
            <a:pPr indent="-342900" lvl="0" marL="457200" marR="0" rtl="0" algn="l">
              <a:lnSpc>
                <a:spcPct val="150000"/>
              </a:lnSpc>
              <a:spcBef>
                <a:spcPts val="0"/>
              </a:spcBef>
              <a:spcAft>
                <a:spcPts val="0"/>
              </a:spcAft>
              <a:buClr>
                <a:schemeClr val="dk1"/>
              </a:buClr>
              <a:buSzPts val="1800"/>
              <a:buChar char="●"/>
            </a:pPr>
            <a:r>
              <a:rPr lang="en-US" sz="1800">
                <a:solidFill>
                  <a:schemeClr val="dk1"/>
                </a:solidFill>
              </a:rPr>
              <a:t>Pay for qualified dependent care expenses</a:t>
            </a:r>
            <a:endParaRPr sz="1800">
              <a:solidFill>
                <a:schemeClr val="dk1"/>
              </a:solidFill>
            </a:endParaRPr>
          </a:p>
          <a:p>
            <a:pPr indent="-342900" lvl="0" marL="457200" marR="0" rtl="0" algn="l">
              <a:lnSpc>
                <a:spcPct val="150000"/>
              </a:lnSpc>
              <a:spcBef>
                <a:spcPts val="0"/>
              </a:spcBef>
              <a:spcAft>
                <a:spcPts val="0"/>
              </a:spcAft>
              <a:buClr>
                <a:schemeClr val="dk1"/>
              </a:buClr>
              <a:buSzPts val="1800"/>
              <a:buChar char="●"/>
            </a:pPr>
            <a:r>
              <a:rPr lang="en-US" sz="1800">
                <a:solidFill>
                  <a:schemeClr val="dk1"/>
                </a:solidFill>
              </a:rPr>
              <a:t>Recurring Dependent Care Form</a:t>
            </a:r>
            <a:endParaRPr sz="1800">
              <a:solidFill>
                <a:schemeClr val="dk1"/>
              </a:solidFill>
            </a:endParaRPr>
          </a:p>
        </p:txBody>
      </p:sp>
      <p:sp>
        <p:nvSpPr>
          <p:cNvPr id="170" name="Google Shape;170;g2f0dc01d1a7_0_523"/>
          <p:cNvSpPr txBox="1"/>
          <p:nvPr/>
        </p:nvSpPr>
        <p:spPr>
          <a:xfrm>
            <a:off x="4452425" y="2348314"/>
            <a:ext cx="2837100" cy="1045500"/>
          </a:xfrm>
          <a:prstGeom prst="rect">
            <a:avLst/>
          </a:prstGeom>
          <a:noFill/>
          <a:ln>
            <a:noFill/>
          </a:ln>
        </p:spPr>
        <p:txBody>
          <a:bodyPr anchorCtr="0" anchor="t" bIns="45700" lIns="91425" spcFirstLastPara="1" rIns="91425" wrap="square" tIns="45700">
            <a:normAutofit fontScale="85000"/>
          </a:bodyPr>
          <a:lstStyle/>
          <a:p>
            <a:pPr indent="0" lvl="0" marL="0" marR="0" rtl="0" algn="r">
              <a:lnSpc>
                <a:spcPct val="90000"/>
              </a:lnSpc>
              <a:spcBef>
                <a:spcPts val="0"/>
              </a:spcBef>
              <a:spcAft>
                <a:spcPts val="0"/>
              </a:spcAft>
              <a:buClr>
                <a:srgbClr val="253746"/>
              </a:buClr>
              <a:buSzPct val="108108"/>
              <a:buFont typeface="Arial"/>
              <a:buNone/>
            </a:pPr>
            <a:r>
              <a:rPr b="1" i="0" lang="en-US" sz="8000" u="none" cap="none" strike="noStrike">
                <a:solidFill>
                  <a:schemeClr val="lt1"/>
                </a:solidFill>
              </a:rPr>
              <a:t>$</a:t>
            </a:r>
            <a:r>
              <a:rPr b="1" lang="en-US" sz="8000">
                <a:solidFill>
                  <a:schemeClr val="lt1"/>
                </a:solidFill>
              </a:rPr>
              <a:t>2,500</a:t>
            </a:r>
            <a:endParaRPr b="1" i="0" sz="1400" u="none" cap="none" strike="noStrike">
              <a:solidFill>
                <a:schemeClr val="lt1"/>
              </a:solidFill>
            </a:endParaRPr>
          </a:p>
        </p:txBody>
      </p:sp>
      <p:sp>
        <p:nvSpPr>
          <p:cNvPr id="171" name="Google Shape;171;g2f0dc01d1a7_0_523"/>
          <p:cNvSpPr txBox="1"/>
          <p:nvPr/>
        </p:nvSpPr>
        <p:spPr>
          <a:xfrm>
            <a:off x="804227" y="3323213"/>
            <a:ext cx="334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dk1"/>
                </a:solidFill>
              </a:rPr>
              <a:t>per household</a:t>
            </a:r>
            <a:endParaRPr b="1" sz="1800">
              <a:solidFill>
                <a:schemeClr val="dk1"/>
              </a:solidFill>
            </a:endParaRPr>
          </a:p>
        </p:txBody>
      </p:sp>
      <p:sp>
        <p:nvSpPr>
          <p:cNvPr id="172" name="Google Shape;172;g2f0dc01d1a7_0_523"/>
          <p:cNvSpPr txBox="1"/>
          <p:nvPr/>
        </p:nvSpPr>
        <p:spPr>
          <a:xfrm>
            <a:off x="4528625" y="3391900"/>
            <a:ext cx="34719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dk1"/>
                </a:solidFill>
              </a:rPr>
              <a:t>per person (if married or filing separately)</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p:txBody>
      </p:sp>
      <p:sp>
        <p:nvSpPr>
          <p:cNvPr id="173" name="Google Shape;173;g2f0dc01d1a7_0_523"/>
          <p:cNvSpPr/>
          <p:nvPr/>
        </p:nvSpPr>
        <p:spPr>
          <a:xfrm>
            <a:off x="861928" y="1442385"/>
            <a:ext cx="6644100" cy="70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400">
                <a:solidFill>
                  <a:schemeClr val="dk1"/>
                </a:solidFill>
              </a:rPr>
              <a:t>2024 dependent care FSA maximum:</a:t>
            </a:r>
            <a:endParaRPr b="1" sz="2400"/>
          </a:p>
        </p:txBody>
      </p:sp>
      <p:sp>
        <p:nvSpPr>
          <p:cNvPr id="174" name="Google Shape;174;g2f0dc01d1a7_0_523"/>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g2f0dc01d1a7_0_523"/>
          <p:cNvSpPr txBox="1"/>
          <p:nvPr/>
        </p:nvSpPr>
        <p:spPr>
          <a:xfrm>
            <a:off x="728025" y="2346389"/>
            <a:ext cx="2837100" cy="1045500"/>
          </a:xfrm>
          <a:prstGeom prst="rect">
            <a:avLst/>
          </a:prstGeom>
          <a:noFill/>
          <a:ln>
            <a:noFill/>
          </a:ln>
        </p:spPr>
        <p:txBody>
          <a:bodyPr anchorCtr="0" anchor="t" bIns="45700" lIns="91425" spcFirstLastPara="1" rIns="91425" wrap="square" tIns="45700">
            <a:normAutofit fontScale="85000"/>
          </a:bodyPr>
          <a:lstStyle/>
          <a:p>
            <a:pPr indent="0" lvl="0" marL="0" marR="0" rtl="0" algn="r">
              <a:lnSpc>
                <a:spcPct val="90000"/>
              </a:lnSpc>
              <a:spcBef>
                <a:spcPts val="0"/>
              </a:spcBef>
              <a:spcAft>
                <a:spcPts val="0"/>
              </a:spcAft>
              <a:buClr>
                <a:srgbClr val="253746"/>
              </a:buClr>
              <a:buSzPct val="108108"/>
              <a:buFont typeface="Arial"/>
              <a:buNone/>
            </a:pPr>
            <a:r>
              <a:rPr b="1" i="0" lang="en-US" sz="8000" u="none" cap="none" strike="noStrike">
                <a:solidFill>
                  <a:schemeClr val="lt1"/>
                </a:solidFill>
              </a:rPr>
              <a:t>$</a:t>
            </a:r>
            <a:r>
              <a:rPr b="1" lang="en-US" sz="8000">
                <a:solidFill>
                  <a:schemeClr val="lt1"/>
                </a:solidFill>
              </a:rPr>
              <a:t>5,0</a:t>
            </a:r>
            <a:r>
              <a:rPr b="1" lang="en-US" sz="8000">
                <a:solidFill>
                  <a:schemeClr val="lt1"/>
                </a:solidFill>
              </a:rPr>
              <a:t>00</a:t>
            </a:r>
            <a:endParaRPr b="1" i="0" sz="1400" u="none" cap="none" strike="noStrike">
              <a:solidFill>
                <a:schemeClr val="lt1"/>
              </a:solidFill>
            </a:endParaRPr>
          </a:p>
        </p:txBody>
      </p:sp>
      <p:pic>
        <p:nvPicPr>
          <p:cNvPr id="176" name="Google Shape;176;g2f0dc01d1a7_0_523"/>
          <p:cNvPicPr preferRelativeResize="0"/>
          <p:nvPr/>
        </p:nvPicPr>
        <p:blipFill rotWithShape="1">
          <a:blip r:embed="rId4">
            <a:alphaModFix/>
          </a:blip>
          <a:srcRect b="1970" l="55789" r="7460" t="0"/>
          <a:stretch/>
        </p:blipFill>
        <p:spPr>
          <a:xfrm>
            <a:off x="8824500" y="0"/>
            <a:ext cx="3344999" cy="5948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pSp>
        <p:nvGrpSpPr>
          <p:cNvPr id="181" name="Google Shape;181;g2f0dc01d1a7_0_638"/>
          <p:cNvGrpSpPr/>
          <p:nvPr/>
        </p:nvGrpSpPr>
        <p:grpSpPr>
          <a:xfrm>
            <a:off x="0" y="5948039"/>
            <a:ext cx="12192000" cy="909900"/>
            <a:chOff x="0" y="5948039"/>
            <a:chExt cx="12192000" cy="909900"/>
          </a:xfrm>
        </p:grpSpPr>
        <p:sp>
          <p:nvSpPr>
            <p:cNvPr id="182" name="Google Shape;182;g2f0dc01d1a7_0_63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83" name="Google Shape;183;g2f0dc01d1a7_0_638"/>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84" name="Google Shape;184;g2f0dc01d1a7_0_638"/>
          <p:cNvSpPr/>
          <p:nvPr/>
        </p:nvSpPr>
        <p:spPr>
          <a:xfrm>
            <a:off x="-87086" y="4315326"/>
            <a:ext cx="9519900" cy="186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5" name="Google Shape;185;g2f0dc01d1a7_0_638"/>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latin typeface="Arial"/>
                <a:ea typeface="Arial"/>
                <a:cs typeface="Arial"/>
                <a:sym typeface="Arial"/>
              </a:rPr>
              <a:t>Meet Kenneth</a:t>
            </a:r>
            <a:endParaRPr b="1">
              <a:solidFill>
                <a:schemeClr val="dk1"/>
              </a:solidFill>
              <a:latin typeface="Arial"/>
              <a:ea typeface="Arial"/>
              <a:cs typeface="Arial"/>
              <a:sym typeface="Arial"/>
            </a:endParaRPr>
          </a:p>
        </p:txBody>
      </p:sp>
      <p:sp>
        <p:nvSpPr>
          <p:cNvPr id="186" name="Google Shape;186;g2f0dc01d1a7_0_638"/>
          <p:cNvSpPr txBox="1"/>
          <p:nvPr/>
        </p:nvSpPr>
        <p:spPr>
          <a:xfrm>
            <a:off x="861924" y="2743703"/>
            <a:ext cx="366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GROSS ANNUAL PAY…………..……… $60,000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TAX RATE (18%) …………………..……-$10,800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NET ANNUAL PAY ………………….…  $49,200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DEPENDENT CARE  EXPENSES ……. -$5,000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FINAL TAKE-HOME PAY ……….….…. $44,200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t/>
            </a:r>
            <a:endParaRPr b="1" sz="1200">
              <a:solidFill>
                <a:schemeClr val="dk1"/>
              </a:solidFill>
            </a:endParaRPr>
          </a:p>
        </p:txBody>
      </p:sp>
      <p:sp>
        <p:nvSpPr>
          <p:cNvPr id="187" name="Google Shape;187;g2f0dc01d1a7_0_638"/>
          <p:cNvSpPr txBox="1"/>
          <p:nvPr/>
        </p:nvSpPr>
        <p:spPr>
          <a:xfrm>
            <a:off x="4520555" y="2696474"/>
            <a:ext cx="378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GROSS ANNUAL PAY…………….…… $60,000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ANNUAL FSA CONTRIBUTION  ……....-$5,000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ADJUSTED GROSS PAY …………..…..$55,000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TAX RATE (18%) ……………………...… -$9,900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rPr b="1" lang="en-US" sz="1200">
                <a:solidFill>
                  <a:schemeClr val="dk1"/>
                </a:solidFill>
              </a:rPr>
              <a:t>FINAL TAKE-HOME PAY ………......…. $45,100</a:t>
            </a:r>
            <a:endParaRPr b="1" sz="1200">
              <a:solidFill>
                <a:schemeClr val="dk1"/>
              </a:solidFill>
            </a:endParaRPr>
          </a:p>
          <a:p>
            <a:pPr indent="0" lvl="0" marL="0" marR="0" rtl="0" algn="l">
              <a:lnSpc>
                <a:spcPct val="150000"/>
              </a:lnSpc>
              <a:spcBef>
                <a:spcPts val="0"/>
              </a:spcBef>
              <a:spcAft>
                <a:spcPts val="0"/>
              </a:spcAft>
              <a:buClr>
                <a:schemeClr val="lt1"/>
              </a:buClr>
              <a:buSzPts val="1200"/>
              <a:buFont typeface="Arial"/>
              <a:buNone/>
            </a:pPr>
            <a:r>
              <a:t/>
            </a:r>
            <a:endParaRPr b="1" sz="1200">
              <a:solidFill>
                <a:schemeClr val="dk1"/>
              </a:solidFill>
            </a:endParaRPr>
          </a:p>
        </p:txBody>
      </p:sp>
      <p:sp>
        <p:nvSpPr>
          <p:cNvPr id="188" name="Google Shape;188;g2f0dc01d1a7_0_638"/>
          <p:cNvSpPr txBox="1"/>
          <p:nvPr/>
        </p:nvSpPr>
        <p:spPr>
          <a:xfrm>
            <a:off x="4902100" y="4511389"/>
            <a:ext cx="2837100" cy="1045500"/>
          </a:xfrm>
          <a:prstGeom prst="rect">
            <a:avLst/>
          </a:prstGeom>
          <a:noFill/>
          <a:ln>
            <a:noFill/>
          </a:ln>
        </p:spPr>
        <p:txBody>
          <a:bodyPr anchorCtr="0" anchor="t" bIns="45700" lIns="91425" spcFirstLastPara="1" rIns="91425" wrap="square" tIns="45700">
            <a:normAutofit lnSpcReduction="20000"/>
          </a:bodyPr>
          <a:lstStyle/>
          <a:p>
            <a:pPr indent="0" lvl="0" marL="0" marR="0" rtl="0" algn="r">
              <a:lnSpc>
                <a:spcPct val="90000"/>
              </a:lnSpc>
              <a:spcBef>
                <a:spcPts val="0"/>
              </a:spcBef>
              <a:spcAft>
                <a:spcPts val="0"/>
              </a:spcAft>
              <a:buClr>
                <a:srgbClr val="253746"/>
              </a:buClr>
              <a:buSzPts val="8649"/>
              <a:buFont typeface="Arial"/>
              <a:buNone/>
            </a:pPr>
            <a:r>
              <a:rPr b="1" i="0" lang="en-US" sz="8000" u="none" cap="none" strike="noStrike">
                <a:solidFill>
                  <a:schemeClr val="lt1"/>
                </a:solidFill>
              </a:rPr>
              <a:t>$</a:t>
            </a:r>
            <a:r>
              <a:rPr b="1" lang="en-US" sz="8000">
                <a:solidFill>
                  <a:schemeClr val="lt1"/>
                </a:solidFill>
              </a:rPr>
              <a:t>900</a:t>
            </a:r>
            <a:endParaRPr b="1" i="0" sz="1400" u="none" cap="none" strike="noStrike">
              <a:solidFill>
                <a:schemeClr val="lt1"/>
              </a:solidFill>
            </a:endParaRPr>
          </a:p>
        </p:txBody>
      </p:sp>
      <p:sp>
        <p:nvSpPr>
          <p:cNvPr id="189" name="Google Shape;189;g2f0dc01d1a7_0_638"/>
          <p:cNvSpPr txBox="1"/>
          <p:nvPr/>
        </p:nvSpPr>
        <p:spPr>
          <a:xfrm>
            <a:off x="880427" y="2293975"/>
            <a:ext cx="334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rPr>
              <a:t>Without </a:t>
            </a:r>
            <a:r>
              <a:rPr b="1" lang="en-US" sz="1800">
                <a:solidFill>
                  <a:schemeClr val="dk1"/>
                </a:solidFill>
              </a:rPr>
              <a:t>dependent care</a:t>
            </a:r>
            <a:r>
              <a:rPr b="1" i="0" lang="en-US" sz="1800" u="none" cap="none" strike="noStrike">
                <a:solidFill>
                  <a:schemeClr val="dk1"/>
                </a:solidFill>
              </a:rPr>
              <a:t> FSA</a:t>
            </a:r>
            <a:endParaRPr b="1" i="0" sz="1800" u="none" cap="none" strike="noStrike">
              <a:solidFill>
                <a:schemeClr val="dk1"/>
              </a:solidFill>
            </a:endParaRPr>
          </a:p>
        </p:txBody>
      </p:sp>
      <p:sp>
        <p:nvSpPr>
          <p:cNvPr id="190" name="Google Shape;190;g2f0dc01d1a7_0_638"/>
          <p:cNvSpPr txBox="1"/>
          <p:nvPr/>
        </p:nvSpPr>
        <p:spPr>
          <a:xfrm>
            <a:off x="4514698" y="2251100"/>
            <a:ext cx="3471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rPr>
              <a:t>With </a:t>
            </a:r>
            <a:r>
              <a:rPr b="1" lang="en-US" sz="1800">
                <a:solidFill>
                  <a:schemeClr val="dk1"/>
                </a:solidFill>
              </a:rPr>
              <a:t>dependent care</a:t>
            </a:r>
            <a:r>
              <a:rPr b="1" i="0" lang="en-US" sz="1800" u="none" cap="none" strike="noStrike">
                <a:solidFill>
                  <a:schemeClr val="dk1"/>
                </a:solidFill>
              </a:rPr>
              <a:t> FSA</a:t>
            </a:r>
            <a:endParaRPr b="1" i="0" sz="1800" u="none" cap="none" strike="noStrike">
              <a:solidFill>
                <a:schemeClr val="dk1"/>
              </a:solidFill>
            </a:endParaRPr>
          </a:p>
        </p:txBody>
      </p:sp>
      <p:sp>
        <p:nvSpPr>
          <p:cNvPr id="191" name="Google Shape;191;g2f0dc01d1a7_0_638"/>
          <p:cNvSpPr txBox="1"/>
          <p:nvPr/>
        </p:nvSpPr>
        <p:spPr>
          <a:xfrm>
            <a:off x="861924" y="4522727"/>
            <a:ext cx="337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rPr>
              <a:t>Take home this much more with a </a:t>
            </a:r>
            <a:r>
              <a:rPr b="1" lang="en-US" sz="1800">
                <a:solidFill>
                  <a:schemeClr val="lt1"/>
                </a:solidFill>
              </a:rPr>
              <a:t>dependent care</a:t>
            </a:r>
            <a:r>
              <a:rPr b="1" i="0" lang="en-US" sz="1800" u="none" cap="none" strike="noStrike">
                <a:solidFill>
                  <a:schemeClr val="lt1"/>
                </a:solidFill>
              </a:rPr>
              <a:t> FSA</a:t>
            </a:r>
            <a:endParaRPr b="1" i="0" sz="1800" u="none" cap="none" strike="noStrike">
              <a:solidFill>
                <a:schemeClr val="lt1"/>
              </a:solidFill>
            </a:endParaRPr>
          </a:p>
        </p:txBody>
      </p:sp>
      <p:sp>
        <p:nvSpPr>
          <p:cNvPr id="192" name="Google Shape;192;g2f0dc01d1a7_0_638"/>
          <p:cNvSpPr txBox="1"/>
          <p:nvPr/>
        </p:nvSpPr>
        <p:spPr>
          <a:xfrm>
            <a:off x="861924" y="5449311"/>
            <a:ext cx="7030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US" sz="1200">
                <a:solidFill>
                  <a:schemeClr val="dk1"/>
                </a:solidFill>
              </a:rPr>
              <a:t>All figures in this table are estimates and based on an annual salary of $60,000 and maximum contribution limits to the benefit account. Your salary, tax rate, healthcare expenses and tax savings may be different.</a:t>
            </a:r>
            <a:endParaRPr i="0" sz="1200" u="none" cap="none" strike="noStrike">
              <a:solidFill>
                <a:schemeClr val="dk1"/>
              </a:solidFill>
            </a:endParaRPr>
          </a:p>
        </p:txBody>
      </p:sp>
      <p:sp>
        <p:nvSpPr>
          <p:cNvPr id="193" name="Google Shape;193;g2f0dc01d1a7_0_638"/>
          <p:cNvSpPr/>
          <p:nvPr/>
        </p:nvSpPr>
        <p:spPr>
          <a:xfrm>
            <a:off x="880413" y="1217215"/>
            <a:ext cx="5474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a:solidFill>
                  <a:schemeClr val="dk1"/>
                </a:solidFill>
              </a:rPr>
              <a:t>Kenneth is a 36 year old single father with two children in daycare.</a:t>
            </a:r>
            <a:endParaRPr/>
          </a:p>
        </p:txBody>
      </p:sp>
      <p:sp>
        <p:nvSpPr>
          <p:cNvPr id="194" name="Google Shape;194;g2f0dc01d1a7_0_638"/>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95" name="Google Shape;195;g2f0dc01d1a7_0_638"/>
          <p:cNvGrpSpPr/>
          <p:nvPr/>
        </p:nvGrpSpPr>
        <p:grpSpPr>
          <a:xfrm>
            <a:off x="4563112" y="1646536"/>
            <a:ext cx="544500" cy="544500"/>
            <a:chOff x="-596322" y="2382796"/>
            <a:chExt cx="544500" cy="544500"/>
          </a:xfrm>
        </p:grpSpPr>
        <p:sp>
          <p:nvSpPr>
            <p:cNvPr id="196" name="Google Shape;196;g2f0dc01d1a7_0_638"/>
            <p:cNvSpPr/>
            <p:nvPr/>
          </p:nvSpPr>
          <p:spPr>
            <a:xfrm>
              <a:off x="-596322" y="2382796"/>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97" name="Google Shape;197;g2f0dc01d1a7_0_638"/>
            <p:cNvGrpSpPr/>
            <p:nvPr/>
          </p:nvGrpSpPr>
          <p:grpSpPr>
            <a:xfrm>
              <a:off x="-500798" y="2499662"/>
              <a:ext cx="372334" cy="318081"/>
              <a:chOff x="2760775" y="670475"/>
              <a:chExt cx="106375" cy="90875"/>
            </a:xfrm>
          </p:grpSpPr>
          <p:sp>
            <p:nvSpPr>
              <p:cNvPr id="198" name="Google Shape;198;g2f0dc01d1a7_0_638"/>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f0dc01d1a7_0_638"/>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f0dc01d1a7_0_638"/>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2f0dc01d1a7_0_638"/>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02" name="Google Shape;202;g2f0dc01d1a7_0_638"/>
          <p:cNvSpPr/>
          <p:nvPr/>
        </p:nvSpPr>
        <p:spPr>
          <a:xfrm>
            <a:off x="953057" y="1686833"/>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03" name="Google Shape;203;g2f0dc01d1a7_0_638"/>
          <p:cNvGrpSpPr/>
          <p:nvPr/>
        </p:nvGrpSpPr>
        <p:grpSpPr>
          <a:xfrm>
            <a:off x="1056982" y="1775031"/>
            <a:ext cx="362262" cy="362262"/>
            <a:chOff x="3525425" y="481175"/>
            <a:chExt cx="89225" cy="89225"/>
          </a:xfrm>
        </p:grpSpPr>
        <p:sp>
          <p:nvSpPr>
            <p:cNvPr id="204" name="Google Shape;204;g2f0dc01d1a7_0_638"/>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2f0dc01d1a7_0_638"/>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f0dc01d1a7_0_638"/>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f0dc01d1a7_0_638"/>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f0dc01d1a7_0_638"/>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f0dc01d1a7_0_638"/>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f0dc01d1a7_0_638"/>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1" name="Google Shape;211;g2f0dc01d1a7_0_638"/>
          <p:cNvPicPr preferRelativeResize="0"/>
          <p:nvPr/>
        </p:nvPicPr>
        <p:blipFill rotWithShape="1">
          <a:blip r:embed="rId4">
            <a:alphaModFix/>
          </a:blip>
          <a:srcRect b="0" l="19242" r="7594" t="0"/>
          <a:stretch/>
        </p:blipFill>
        <p:spPr>
          <a:xfrm>
            <a:off x="8848902" y="0"/>
            <a:ext cx="334495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f0dc01d1a7_0_768"/>
          <p:cNvSpPr txBox="1"/>
          <p:nvPr>
            <p:ph idx="4294967295" type="body"/>
          </p:nvPr>
        </p:nvSpPr>
        <p:spPr>
          <a:xfrm>
            <a:off x="4103914" y="2247900"/>
            <a:ext cx="8088000" cy="4300500"/>
          </a:xfrm>
          <a:prstGeom prst="rect">
            <a:avLst/>
          </a:prstGeom>
          <a:noFill/>
          <a:ln>
            <a:noFill/>
          </a:ln>
        </p:spPr>
        <p:txBody>
          <a:bodyPr anchorCtr="0" anchor="t" bIns="45700" lIns="91425" spcFirstLastPara="1" rIns="91425" wrap="square" tIns="45700">
            <a:normAutofit/>
          </a:bodyPr>
          <a:lstStyle/>
          <a:p>
            <a:pPr indent="0" lvl="0" marL="101600" rtl="0" algn="l">
              <a:lnSpc>
                <a:spcPct val="90000"/>
              </a:lnSpc>
              <a:spcBef>
                <a:spcPts val="1000"/>
              </a:spcBef>
              <a:spcAft>
                <a:spcPts val="0"/>
              </a:spcAft>
              <a:buSzPts val="2800"/>
              <a:buNone/>
            </a:pPr>
            <a:r>
              <a:rPr lang="en-US" sz="2400">
                <a:latin typeface="Arial"/>
                <a:ea typeface="Arial"/>
                <a:cs typeface="Arial"/>
                <a:sym typeface="Arial"/>
              </a:rPr>
              <a:t>January 1, 2024 – December 31, 2024</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latin typeface="Arial"/>
                <a:ea typeface="Arial"/>
                <a:cs typeface="Arial"/>
                <a:sym typeface="Arial"/>
              </a:rPr>
              <a:t>March 15, 2025– deadline to incur claims</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latin typeface="Arial"/>
                <a:ea typeface="Arial"/>
                <a:cs typeface="Arial"/>
                <a:sym typeface="Arial"/>
              </a:rPr>
              <a:t>March 31, 2025 – deadline to submit claims</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p:txBody>
      </p:sp>
      <p:sp>
        <p:nvSpPr>
          <p:cNvPr id="217" name="Google Shape;217;g2f0dc01d1a7_0_768"/>
          <p:cNvSpPr txBox="1"/>
          <p:nvPr>
            <p:ph idx="4294967295" type="ctrTitle"/>
          </p:nvPr>
        </p:nvSpPr>
        <p:spPr>
          <a:xfrm>
            <a:off x="879000" y="158900"/>
            <a:ext cx="10425600" cy="758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44"/>
              <a:buFont typeface="Inter Black"/>
              <a:buNone/>
            </a:pPr>
            <a:r>
              <a:rPr b="1" lang="en-US" sz="3600">
                <a:latin typeface="Arial"/>
                <a:ea typeface="Arial"/>
                <a:cs typeface="Arial"/>
                <a:sym typeface="Arial"/>
              </a:rPr>
              <a:t>Dependent care FSA grace period and run-out</a:t>
            </a:r>
            <a:endParaRPr b="1" i="0" sz="3600" u="none" cap="none" strike="noStrike">
              <a:solidFill>
                <a:schemeClr val="dk1"/>
              </a:solidFill>
              <a:latin typeface="Arial"/>
              <a:ea typeface="Arial"/>
              <a:cs typeface="Arial"/>
              <a:sym typeface="Arial"/>
            </a:endParaRPr>
          </a:p>
        </p:txBody>
      </p:sp>
      <p:sp>
        <p:nvSpPr>
          <p:cNvPr id="218" name="Google Shape;218;g2f0dc01d1a7_0_768"/>
          <p:cNvSpPr/>
          <p:nvPr/>
        </p:nvSpPr>
        <p:spPr>
          <a:xfrm>
            <a:off x="0" y="994471"/>
            <a:ext cx="12192000" cy="94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 name="Google Shape;219;g2f0dc01d1a7_0_768"/>
          <p:cNvSpPr/>
          <p:nvPr/>
        </p:nvSpPr>
        <p:spPr>
          <a:xfrm>
            <a:off x="1303815" y="2280660"/>
            <a:ext cx="2133600" cy="2133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20" name="Google Shape;220;g2f0dc01d1a7_0_768"/>
          <p:cNvPicPr preferRelativeResize="0"/>
          <p:nvPr/>
        </p:nvPicPr>
        <p:blipFill rotWithShape="1">
          <a:blip r:embed="rId3">
            <a:alphaModFix/>
          </a:blip>
          <a:srcRect b="1867" l="0" r="0" t="1867"/>
          <a:stretch/>
        </p:blipFill>
        <p:spPr>
          <a:xfrm>
            <a:off x="1785155" y="2720884"/>
            <a:ext cx="1188814" cy="1170521"/>
          </a:xfrm>
          <a:prstGeom prst="rect">
            <a:avLst/>
          </a:prstGeom>
          <a:noFill/>
          <a:ln>
            <a:noFill/>
          </a:ln>
        </p:spPr>
      </p:pic>
      <p:grpSp>
        <p:nvGrpSpPr>
          <p:cNvPr id="221" name="Google Shape;221;g2f0dc01d1a7_0_768"/>
          <p:cNvGrpSpPr/>
          <p:nvPr/>
        </p:nvGrpSpPr>
        <p:grpSpPr>
          <a:xfrm>
            <a:off x="0" y="5948039"/>
            <a:ext cx="12192000" cy="909900"/>
            <a:chOff x="0" y="5948039"/>
            <a:chExt cx="12192000" cy="909900"/>
          </a:xfrm>
        </p:grpSpPr>
        <p:sp>
          <p:nvSpPr>
            <p:cNvPr id="222" name="Google Shape;222;g2f0dc01d1a7_0_76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23" name="Google Shape;223;g2f0dc01d1a7_0_76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f0dc01d1a7_0_858"/>
          <p:cNvPicPr preferRelativeResize="0"/>
          <p:nvPr/>
        </p:nvPicPr>
        <p:blipFill rotWithShape="1">
          <a:blip r:embed="rId3">
            <a:alphaModFix/>
          </a:blip>
          <a:srcRect b="0" l="18831" r="0" t="0"/>
          <a:stretch/>
        </p:blipFill>
        <p:spPr>
          <a:xfrm>
            <a:off x="-18471" y="-5017"/>
            <a:ext cx="7684718" cy="6857999"/>
          </a:xfrm>
          <a:prstGeom prst="rect">
            <a:avLst/>
          </a:prstGeom>
          <a:noFill/>
          <a:ln>
            <a:noFill/>
          </a:ln>
        </p:spPr>
      </p:pic>
      <p:sp>
        <p:nvSpPr>
          <p:cNvPr id="229" name="Google Shape;229;g2f0dc01d1a7_0_858"/>
          <p:cNvSpPr/>
          <p:nvPr/>
        </p:nvSpPr>
        <p:spPr>
          <a:xfrm>
            <a:off x="87087" y="5017"/>
            <a:ext cx="12105000" cy="6867900"/>
          </a:xfrm>
          <a:prstGeom prst="rect">
            <a:avLst/>
          </a:prstGeom>
          <a:gradFill>
            <a:gsLst>
              <a:gs pos="0">
                <a:schemeClr val="dk1"/>
              </a:gs>
              <a:gs pos="47000">
                <a:schemeClr val="dk1"/>
              </a:gs>
              <a:gs pos="57760">
                <a:srgbClr val="003648">
                  <a:alpha val="94901"/>
                </a:srgbClr>
              </a:gs>
              <a:gs pos="100000">
                <a:srgbClr val="003648">
                  <a:alpha val="0"/>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0" name="Google Shape;230;g2f0dc01d1a7_0_858"/>
          <p:cNvSpPr txBox="1"/>
          <p:nvPr/>
        </p:nvSpPr>
        <p:spPr>
          <a:xfrm>
            <a:off x="2808513" y="2269841"/>
            <a:ext cx="8680200" cy="15699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lang="en-US" sz="4800">
                <a:solidFill>
                  <a:schemeClr val="lt1"/>
                </a:solidFill>
              </a:rPr>
              <a:t>Using dependent care flexible spending accounts</a:t>
            </a:r>
            <a:endParaRPr b="1" sz="4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f0dc01d1a7_0_103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36" name="Google Shape;236;g2f0dc01d1a7_0_1038"/>
          <p:cNvPicPr preferRelativeResize="0"/>
          <p:nvPr/>
        </p:nvPicPr>
        <p:blipFill rotWithShape="1">
          <a:blip r:embed="rId3">
            <a:alphaModFix/>
          </a:blip>
          <a:srcRect b="0" l="28190" r="30941" t="0"/>
          <a:stretch/>
        </p:blipFill>
        <p:spPr>
          <a:xfrm>
            <a:off x="8051716" y="0"/>
            <a:ext cx="4204156" cy="6858002"/>
          </a:xfrm>
          <a:prstGeom prst="rect">
            <a:avLst/>
          </a:prstGeom>
          <a:noFill/>
          <a:ln>
            <a:noFill/>
          </a:ln>
        </p:spPr>
      </p:pic>
      <p:sp>
        <p:nvSpPr>
          <p:cNvPr id="237" name="Google Shape;237;g2f0dc01d1a7_0_1038"/>
          <p:cNvSpPr txBox="1"/>
          <p:nvPr>
            <p:ph type="title"/>
          </p:nvPr>
        </p:nvSpPr>
        <p:spPr>
          <a:xfrm>
            <a:off x="838200" y="-31359"/>
            <a:ext cx="10515600" cy="92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latin typeface="Arial"/>
                <a:ea typeface="Arial"/>
                <a:cs typeface="Arial"/>
                <a:sym typeface="Arial"/>
              </a:rPr>
              <a:t>IRS regulations</a:t>
            </a:r>
            <a:endParaRPr b="1" sz="3600">
              <a:latin typeface="Arial"/>
              <a:ea typeface="Arial"/>
              <a:cs typeface="Arial"/>
              <a:sym typeface="Arial"/>
            </a:endParaRPr>
          </a:p>
        </p:txBody>
      </p:sp>
      <p:sp>
        <p:nvSpPr>
          <p:cNvPr id="238" name="Google Shape;238;g2f0dc01d1a7_0_1038"/>
          <p:cNvSpPr txBox="1"/>
          <p:nvPr>
            <p:ph idx="1" type="body"/>
          </p:nvPr>
        </p:nvSpPr>
        <p:spPr>
          <a:xfrm>
            <a:off x="838200" y="1458090"/>
            <a:ext cx="5987400" cy="3867300"/>
          </a:xfrm>
          <a:prstGeom prst="rect">
            <a:avLst/>
          </a:prstGeom>
          <a:noFill/>
          <a:ln>
            <a:noFill/>
          </a:ln>
        </p:spPr>
        <p:txBody>
          <a:bodyPr anchorCtr="0" anchor="t" bIns="45700" lIns="91425" spcFirstLastPara="1" rIns="91425" wrap="square" tIns="45700">
            <a:normAutofit fontScale="92500" lnSpcReduction="20000"/>
          </a:bodyPr>
          <a:lstStyle/>
          <a:p>
            <a:pPr indent="0" lvl="0" marL="101600" rtl="0" algn="l">
              <a:lnSpc>
                <a:spcPct val="150000"/>
              </a:lnSpc>
              <a:spcBef>
                <a:spcPts val="1000"/>
              </a:spcBef>
              <a:spcAft>
                <a:spcPts val="0"/>
              </a:spcAft>
              <a:buSzPct val="83333"/>
              <a:buNone/>
            </a:pPr>
            <a:r>
              <a:rPr lang="en-US" sz="2400">
                <a:solidFill>
                  <a:schemeClr val="dk1"/>
                </a:solidFill>
                <a:latin typeface="Arial"/>
                <a:ea typeface="Arial"/>
                <a:cs typeface="Arial"/>
                <a:sym typeface="Arial"/>
              </a:rPr>
              <a:t>Qualifying status changes include:</a:t>
            </a:r>
            <a:endParaRPr sz="24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Elections cannot be changed mid-year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Qualifying status changes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Marital status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Number of dependents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Job status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Daycare cost/provider change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30 days to make changes</a:t>
            </a:r>
            <a:endParaRPr sz="18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ct val="83333"/>
              <a:buNone/>
            </a:pPr>
            <a:r>
              <a:t/>
            </a:r>
            <a:endParaRPr sz="2400">
              <a:solidFill>
                <a:schemeClr val="dk1"/>
              </a:solidFill>
              <a:latin typeface="Arial"/>
              <a:ea typeface="Arial"/>
              <a:cs typeface="Arial"/>
              <a:sym typeface="Arial"/>
            </a:endParaRPr>
          </a:p>
        </p:txBody>
      </p:sp>
      <p:grpSp>
        <p:nvGrpSpPr>
          <p:cNvPr id="239" name="Google Shape;239;g2f0dc01d1a7_0_1038"/>
          <p:cNvGrpSpPr/>
          <p:nvPr/>
        </p:nvGrpSpPr>
        <p:grpSpPr>
          <a:xfrm>
            <a:off x="0" y="5948039"/>
            <a:ext cx="12192000" cy="909900"/>
            <a:chOff x="0" y="5948039"/>
            <a:chExt cx="12192000" cy="909900"/>
          </a:xfrm>
        </p:grpSpPr>
        <p:sp>
          <p:nvSpPr>
            <p:cNvPr id="240" name="Google Shape;240;g2f0dc01d1a7_0_103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41" name="Google Shape;241;g2f0dc01d1a7_0_103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f0dc01d1a7_0_1216"/>
          <p:cNvSpPr/>
          <p:nvPr/>
        </p:nvSpPr>
        <p:spPr>
          <a:xfrm>
            <a:off x="4204357" y="1958108"/>
            <a:ext cx="7987500" cy="48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47" name="Google Shape;247;g2f0dc01d1a7_0_1216"/>
          <p:cNvGrpSpPr/>
          <p:nvPr/>
        </p:nvGrpSpPr>
        <p:grpSpPr>
          <a:xfrm>
            <a:off x="0" y="5948039"/>
            <a:ext cx="12192000" cy="909900"/>
            <a:chOff x="0" y="5948039"/>
            <a:chExt cx="12192000" cy="909900"/>
          </a:xfrm>
        </p:grpSpPr>
        <p:sp>
          <p:nvSpPr>
            <p:cNvPr id="248" name="Google Shape;248;g2f0dc01d1a7_0_121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49" name="Google Shape;249;g2f0dc01d1a7_0_121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50" name="Google Shape;250;g2f0dc01d1a7_0_1216"/>
          <p:cNvSpPr txBox="1"/>
          <p:nvPr>
            <p:ph idx="1" type="body"/>
          </p:nvPr>
        </p:nvSpPr>
        <p:spPr>
          <a:xfrm>
            <a:off x="5961487" y="2199594"/>
            <a:ext cx="4931100" cy="31056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251" name="Google Shape;251;g2f0dc01d1a7_0_1216"/>
          <p:cNvPicPr preferRelativeResize="0"/>
          <p:nvPr/>
        </p:nvPicPr>
        <p:blipFill rotWithShape="1">
          <a:blip r:embed="rId4">
            <a:alphaModFix/>
          </a:blip>
          <a:srcRect b="0" l="12271" r="40529" t="0"/>
          <a:stretch/>
        </p:blipFill>
        <p:spPr>
          <a:xfrm>
            <a:off x="0" y="2965"/>
            <a:ext cx="4204154" cy="5945071"/>
          </a:xfrm>
          <a:prstGeom prst="rect">
            <a:avLst/>
          </a:prstGeom>
          <a:noFill/>
          <a:ln>
            <a:noFill/>
          </a:ln>
        </p:spPr>
      </p:pic>
      <p:sp>
        <p:nvSpPr>
          <p:cNvPr id="252" name="Google Shape;252;g2f0dc01d1a7_0_1216"/>
          <p:cNvSpPr txBox="1"/>
          <p:nvPr>
            <p:ph type="title"/>
          </p:nvPr>
        </p:nvSpPr>
        <p:spPr>
          <a:xfrm>
            <a:off x="5612848" y="810214"/>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y fmtid="{D5CDD505-2E9C-101B-9397-08002B2CF9AE}" pid="3" name="MediaServiceImageTags">
    <vt:lpwstr/>
  </property>
</Properties>
</file>